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26" r:id="rId2"/>
    <p:sldId id="321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B19C0-0036-D944-80B8-F51FA93BD8A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CF9D9-34E2-FB4D-BF8A-A5D386599C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9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D234F-EF71-0C4C-AA5C-0A068C57C520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55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5CF8A-8508-914B-9F69-6CB345682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3F072A-6E4A-CC4A-A3DC-491595152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A16F21-4BA7-DE4B-A441-00D7D88B2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1485A8-05FE-B046-84CE-1474989C9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74F0E2-524E-6A47-ACD4-9C0D5F52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89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066EE-246C-9046-AFD7-D1E9F1075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9C0C7A-36FE-F541-87DC-0B9D22E3C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B0ED3-D7A6-5947-BCB3-7CFF6D4B2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CB69D9-E52D-CB4C-A57A-61382AF37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BE15BB-6925-B048-AF4D-90025979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0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AD4FEB-19B8-534B-B71A-C5494D802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BD2EF9-8B5A-E54E-8F7C-BF17D0243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3C3B40-5ADD-684D-BA28-241178AB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E37B5A-104C-584F-A4BD-C90C909B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867665-2B1D-7D4E-87CA-AB43D851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8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028"/>
            <a:ext cx="12173964" cy="6853941"/>
          </a:xfrm>
          <a:prstGeom prst="rect">
            <a:avLst/>
          </a:prstGeom>
        </p:spPr>
      </p:pic>
      <p:sp>
        <p:nvSpPr>
          <p:cNvPr id="9" name="Marcador de texto 8"/>
          <p:cNvSpPr>
            <a:spLocks noGrp="1"/>
          </p:cNvSpPr>
          <p:nvPr>
            <p:ph type="body" sz="quarter" idx="10" hasCustomPrompt="1"/>
          </p:nvPr>
        </p:nvSpPr>
        <p:spPr>
          <a:xfrm>
            <a:off x="797143" y="2511491"/>
            <a:ext cx="5710545" cy="94842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667" b="1" i="0">
                <a:solidFill>
                  <a:srgbClr val="1D296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TITLE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841706" y="3532710"/>
            <a:ext cx="6025175" cy="43349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733" b="1">
                <a:solidFill>
                  <a:srgbClr val="1765A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EVENT TITLE</a:t>
            </a:r>
          </a:p>
        </p:txBody>
      </p:sp>
      <p:sp>
        <p:nvSpPr>
          <p:cNvPr id="12" name="Marcador de tex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841706" y="3891875"/>
            <a:ext cx="6189377" cy="43349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67" b="1">
                <a:solidFill>
                  <a:srgbClr val="0092D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PLACE</a:t>
            </a:r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3" hasCustomPrompt="1"/>
          </p:nvPr>
        </p:nvSpPr>
        <p:spPr>
          <a:xfrm>
            <a:off x="841705" y="4171024"/>
            <a:ext cx="6309291" cy="43349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67" b="1">
                <a:solidFill>
                  <a:srgbClr val="0092D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DATE</a:t>
            </a:r>
          </a:p>
        </p:txBody>
      </p:sp>
      <p:sp>
        <p:nvSpPr>
          <p:cNvPr id="19" name="Marcador de texto 10"/>
          <p:cNvSpPr>
            <a:spLocks noGrp="1"/>
          </p:cNvSpPr>
          <p:nvPr>
            <p:ph type="body" sz="quarter" idx="17" hasCustomPrompt="1"/>
          </p:nvPr>
        </p:nvSpPr>
        <p:spPr>
          <a:xfrm>
            <a:off x="841703" y="4604518"/>
            <a:ext cx="6309292" cy="441133"/>
          </a:xfrm>
          <a:prstGeom prst="rect">
            <a:avLst/>
          </a:prstGeom>
        </p:spPr>
        <p:txBody>
          <a:bodyPr vert="horz"/>
          <a:lstStyle>
            <a:lvl1pPr marL="0" indent="0" algn="l" defTabSz="609585" rtl="0" eaLnBrk="1" latinLnBrk="0" hangingPunct="1">
              <a:buNone/>
              <a:defRPr lang="es-ES_tradnl" sz="1600" kern="1200" dirty="0" smtClean="0">
                <a:solidFill>
                  <a:srgbClr val="747488"/>
                </a:solidFill>
                <a:latin typeface="+mj-lt"/>
                <a:ea typeface="+mn-ea"/>
                <a:cs typeface="Arial"/>
              </a:defRPr>
            </a:lvl1pPr>
          </a:lstStyle>
          <a:p>
            <a:pPr lvl="0"/>
            <a:r>
              <a:rPr lang="es-ES_tradnl" dirty="0"/>
              <a:t>SPEAKER</a:t>
            </a:r>
          </a:p>
          <a:p>
            <a:pPr lvl="0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33508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848426" y="1363370"/>
            <a:ext cx="7199661" cy="60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s-ES_tradnl" sz="3733" b="1" dirty="0" smtClean="0">
                <a:solidFill>
                  <a:srgbClr val="1765AC"/>
                </a:solidFill>
                <a:latin typeface="+mj-lt"/>
                <a:cs typeface="Arial"/>
              </a:defRPr>
            </a:lvl1pPr>
          </a:lstStyle>
          <a:p>
            <a:pPr marL="0" lvl="0"/>
            <a:r>
              <a:rPr lang="es-ES_tradnl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122682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E009F-E703-9544-A771-1E828EE2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148A79-DE99-114B-BBCF-9A41022FB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A95548-B6AB-B044-B68A-A02863DBF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65498C-C253-1A46-A260-E252AFD4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32C6A2-41F0-EC41-BE16-5472181E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84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5B988-9F12-A946-87A7-B5F97A778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F0B7EA-5FDA-8C47-9604-D91D2384F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487B95-F24F-7042-B27E-56CDDE282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94FE19-D05F-0F49-9B9E-2251B569E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051D64-59AB-4A4D-B0E8-3FDEC2A5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72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9D449-EF83-9B45-B99A-8A607A843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75F2AD-1607-2A4E-AFE3-D6C4BB1EE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854D8F-A989-E647-BC5B-1A70E896C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DD4493-238A-E142-843A-E8ADE7627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51E528-E81D-A046-A2DF-ECC7D02C8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B51523-7CAE-D340-A81D-A0AE6DE6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3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B9918-DA56-6342-B820-156B0E2E0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9D78D7-F4E4-6A4C-9F40-8B218754A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CAB850-B4CA-524F-9AC8-82BD507C1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7A17AE-762B-FC42-A0C0-D4BE45644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994E490-DC50-3E47-8FCE-ED8AEBE78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B5B16BE-364E-364C-BB9B-51DBA7A37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86A666-C286-7F43-8233-B69B7DEA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72DD7E-A2AD-8447-8BCD-C4F259C39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1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94125-3602-9E42-8F99-6A65D002A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58FC636-1633-9244-BE3E-E98F5F819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DB4E2A-33A1-7D45-A8E0-655DE2B3C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C9D5EF-7B3F-8C46-B95B-C9509ADD0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21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7D82CAD-5E47-8347-9B86-C28DCB97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2BBB8B0-36C5-8345-A305-BFCED5BAE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5AF624A-645C-8848-9EA3-1A95D365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11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C5FFA-C13E-AC4F-9BC5-4968CD55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162A4A-BF16-4145-A2B7-B567E1981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A4A956-790E-8F46-AD16-08ACA9472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49978-8B46-544F-9D0A-8B8047E9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A5285C-7879-F740-A7C4-B04E1BBAC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ED25CC-ABE0-DE43-95C2-C619BBE5B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3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025B0-579B-6D4D-8309-FF7FA3CD0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EA4FA0-3958-6346-BBA4-B89DBACCDF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1F4758-B31B-7846-A567-A6557801C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0656A3-FB18-EE44-AD25-F7E82BA6F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D7C310-3BE1-5745-8CEB-2FFC02ADA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F2ED2B-E36F-AB4D-847C-7B38106A1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60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F724A8-93C7-8644-9FFE-97008E868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55447A-E7CE-7C4E-9D8B-9A5353F5E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3C8283-81A7-6B4E-AFD1-2538CC199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BBF9-4ECB-8347-BA38-CA921186A68F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ABBEFF-D400-0645-B7A7-6E9A7DE4F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FDE6FF-2A23-DE40-9DC6-49997C104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ABCA-C034-A542-8476-49E9B31793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466218" y="2807582"/>
            <a:ext cx="5710545" cy="948423"/>
          </a:xfrm>
        </p:spPr>
        <p:txBody>
          <a:bodyPr/>
          <a:lstStyle/>
          <a:p>
            <a:r>
              <a:rPr lang="en-GB" sz="2400" dirty="0">
                <a:latin typeface="Arial Narrow" panose="020B0604020202020204" pitchFamily="34" charset="0"/>
                <a:cs typeface="Arial Narrow" panose="020B0604020202020204" pitchFamily="34" charset="0"/>
              </a:rPr>
              <a:t>Sharing good practices and lessons learnt</a:t>
            </a:r>
          </a:p>
        </p:txBody>
      </p:sp>
      <p:sp>
        <p:nvSpPr>
          <p:cNvPr id="3" name="Marcador de texto 5">
            <a:extLst>
              <a:ext uri="{FF2B5EF4-FFF2-40B4-BE49-F238E27FC236}">
                <a16:creationId xmlns:a16="http://schemas.microsoft.com/office/drawing/2014/main" id="{EB28927E-B86B-9F4A-8688-18076FF2A298}"/>
              </a:ext>
            </a:extLst>
          </p:cNvPr>
          <p:cNvSpPr txBox="1">
            <a:spLocks/>
          </p:cNvSpPr>
          <p:nvPr/>
        </p:nvSpPr>
        <p:spPr>
          <a:xfrm>
            <a:off x="841703" y="4604518"/>
            <a:ext cx="6309292" cy="441133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s-ES_tradnl" sz="1200" kern="1200" dirty="0" smtClean="0">
                <a:solidFill>
                  <a:srgbClr val="747488"/>
                </a:solidFill>
                <a:latin typeface="+mj-lt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sz="1600" dirty="0"/>
              <a:t>Ester Boldrini</a:t>
            </a:r>
          </a:p>
          <a:p>
            <a:pPr>
              <a:spcBef>
                <a:spcPts val="0"/>
              </a:spcBef>
            </a:pPr>
            <a:r>
              <a:rPr lang="es-ES" sz="1333" dirty="0"/>
              <a:t>International Project Management Office, Director</a:t>
            </a:r>
          </a:p>
          <a:p>
            <a:pPr>
              <a:spcBef>
                <a:spcPts val="0"/>
              </a:spcBef>
            </a:pPr>
            <a:r>
              <a:rPr lang="es-ES" sz="1333" dirty="0"/>
              <a:t>University of Alicante</a:t>
            </a:r>
          </a:p>
        </p:txBody>
      </p:sp>
    </p:spTree>
    <p:extLst>
      <p:ext uri="{BB962C8B-B14F-4D97-AF65-F5344CB8AC3E}">
        <p14:creationId xmlns:p14="http://schemas.microsoft.com/office/powerpoint/2010/main" val="176411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40A38A6B-45DE-0549-920D-CB748D369274}"/>
              </a:ext>
            </a:extLst>
          </p:cNvPr>
          <p:cNvSpPr/>
          <p:nvPr/>
        </p:nvSpPr>
        <p:spPr>
          <a:xfrm>
            <a:off x="2406469" y="2247962"/>
            <a:ext cx="1306287" cy="667657"/>
          </a:xfrm>
          <a:prstGeom prst="roundRect">
            <a:avLst/>
          </a:prstGeom>
          <a:solidFill>
            <a:srgbClr val="FF2F9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Innovation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3985EA00-F66B-F145-815B-C7D297709F51}"/>
              </a:ext>
            </a:extLst>
          </p:cNvPr>
          <p:cNvSpPr/>
          <p:nvPr/>
        </p:nvSpPr>
        <p:spPr>
          <a:xfrm>
            <a:off x="2667837" y="4296674"/>
            <a:ext cx="1306287" cy="667657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Continuos learning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E09F44AB-7123-5946-ACCC-C650501CF4D1}"/>
              </a:ext>
            </a:extLst>
          </p:cNvPr>
          <p:cNvSpPr/>
          <p:nvPr/>
        </p:nvSpPr>
        <p:spPr>
          <a:xfrm>
            <a:off x="4936106" y="1982714"/>
            <a:ext cx="1306287" cy="66765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Adaptation</a:t>
            </a:r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0F2F8D88-8E4E-CC44-8261-046895ED93E4}"/>
              </a:ext>
            </a:extLst>
          </p:cNvPr>
          <p:cNvSpPr/>
          <p:nvPr/>
        </p:nvSpPr>
        <p:spPr>
          <a:xfrm>
            <a:off x="4613094" y="4630502"/>
            <a:ext cx="1306287" cy="667657"/>
          </a:xfrm>
          <a:prstGeom prst="roundRect">
            <a:avLst/>
          </a:prstGeom>
          <a:solidFill>
            <a:srgbClr val="009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Specific needs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950B2D06-E3EB-E14E-A0F8-F77D84DBDA1D}"/>
              </a:ext>
            </a:extLst>
          </p:cNvPr>
          <p:cNvSpPr/>
          <p:nvPr/>
        </p:nvSpPr>
        <p:spPr>
          <a:xfrm>
            <a:off x="4078858" y="3067918"/>
            <a:ext cx="1306287" cy="66765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Integration</a:t>
            </a:r>
          </a:p>
        </p:txBody>
      </p:sp>
      <p:sp>
        <p:nvSpPr>
          <p:cNvPr id="10" name="Rectángulo redondeado 9">
            <a:extLst>
              <a:ext uri="{FF2B5EF4-FFF2-40B4-BE49-F238E27FC236}">
                <a16:creationId xmlns:a16="http://schemas.microsoft.com/office/drawing/2014/main" id="{03529771-AAC2-2643-ACE8-31E16FA3D8D0}"/>
              </a:ext>
            </a:extLst>
          </p:cNvPr>
          <p:cNvSpPr/>
          <p:nvPr/>
        </p:nvSpPr>
        <p:spPr>
          <a:xfrm>
            <a:off x="6740433" y="2406540"/>
            <a:ext cx="1306287" cy="66765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Dynamism</a:t>
            </a:r>
          </a:p>
        </p:txBody>
      </p: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0532E7E6-F161-E74B-B43F-CDB41A32699A}"/>
              </a:ext>
            </a:extLst>
          </p:cNvPr>
          <p:cNvSpPr/>
          <p:nvPr/>
        </p:nvSpPr>
        <p:spPr>
          <a:xfrm>
            <a:off x="8436671" y="3170885"/>
            <a:ext cx="1306287" cy="667657"/>
          </a:xfrm>
          <a:prstGeom prst="roundRect">
            <a:avLst/>
          </a:prstGeom>
          <a:solidFill>
            <a:srgbClr val="9416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Committment</a:t>
            </a:r>
          </a:p>
        </p:txBody>
      </p:sp>
      <p:sp>
        <p:nvSpPr>
          <p:cNvPr id="12" name="Rectángulo redondeado 11">
            <a:extLst>
              <a:ext uri="{FF2B5EF4-FFF2-40B4-BE49-F238E27FC236}">
                <a16:creationId xmlns:a16="http://schemas.microsoft.com/office/drawing/2014/main" id="{8A8325C9-1360-1341-A827-01D9AFE9409B}"/>
              </a:ext>
            </a:extLst>
          </p:cNvPr>
          <p:cNvSpPr/>
          <p:nvPr/>
        </p:nvSpPr>
        <p:spPr>
          <a:xfrm>
            <a:off x="8312815" y="1783788"/>
            <a:ext cx="1306287" cy="66765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Continuos learning</a:t>
            </a:r>
          </a:p>
        </p:txBody>
      </p:sp>
      <p:sp>
        <p:nvSpPr>
          <p:cNvPr id="13" name="Rectángulo redondeado 12">
            <a:extLst>
              <a:ext uri="{FF2B5EF4-FFF2-40B4-BE49-F238E27FC236}">
                <a16:creationId xmlns:a16="http://schemas.microsoft.com/office/drawing/2014/main" id="{D70C90D9-C9C5-5542-B84F-4B9D7606D7C7}"/>
              </a:ext>
            </a:extLst>
          </p:cNvPr>
          <p:cNvSpPr/>
          <p:nvPr/>
        </p:nvSpPr>
        <p:spPr>
          <a:xfrm>
            <a:off x="515457" y="3245793"/>
            <a:ext cx="1606249" cy="1001488"/>
          </a:xfrm>
          <a:prstGeom prst="roundRect">
            <a:avLst/>
          </a:prstGeom>
          <a:solidFill>
            <a:srgbClr val="7A81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Modernisation</a:t>
            </a:r>
          </a:p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Accessibility</a:t>
            </a:r>
          </a:p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Internationalisation</a:t>
            </a:r>
          </a:p>
        </p:txBody>
      </p:sp>
      <p:sp>
        <p:nvSpPr>
          <p:cNvPr id="14" name="Rectángulo redondeado 13">
            <a:extLst>
              <a:ext uri="{FF2B5EF4-FFF2-40B4-BE49-F238E27FC236}">
                <a16:creationId xmlns:a16="http://schemas.microsoft.com/office/drawing/2014/main" id="{7967B733-2CB6-CC48-9A6E-5AA9EF75EA45}"/>
              </a:ext>
            </a:extLst>
          </p:cNvPr>
          <p:cNvSpPr/>
          <p:nvPr/>
        </p:nvSpPr>
        <p:spPr>
          <a:xfrm>
            <a:off x="6476275" y="3735576"/>
            <a:ext cx="1693333" cy="66765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Internationalisation</a:t>
            </a:r>
          </a:p>
        </p:txBody>
      </p:sp>
      <p:sp>
        <p:nvSpPr>
          <p:cNvPr id="15" name="Rectángulo redondeado 14">
            <a:extLst>
              <a:ext uri="{FF2B5EF4-FFF2-40B4-BE49-F238E27FC236}">
                <a16:creationId xmlns:a16="http://schemas.microsoft.com/office/drawing/2014/main" id="{2A6EF57C-D0A0-6D43-AF4D-2297CFDC9AE3}"/>
              </a:ext>
            </a:extLst>
          </p:cNvPr>
          <p:cNvSpPr/>
          <p:nvPr/>
        </p:nvSpPr>
        <p:spPr>
          <a:xfrm>
            <a:off x="5823131" y="5553366"/>
            <a:ext cx="1306287" cy="66765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EU countries practices </a:t>
            </a:r>
          </a:p>
        </p:txBody>
      </p:sp>
      <p:sp>
        <p:nvSpPr>
          <p:cNvPr id="16" name="Rectángulo redondeado 15">
            <a:extLst>
              <a:ext uri="{FF2B5EF4-FFF2-40B4-BE49-F238E27FC236}">
                <a16:creationId xmlns:a16="http://schemas.microsoft.com/office/drawing/2014/main" id="{F6D372AF-3C31-F14E-9DFE-CD3CDDC60FDC}"/>
              </a:ext>
            </a:extLst>
          </p:cNvPr>
          <p:cNvSpPr/>
          <p:nvPr/>
        </p:nvSpPr>
        <p:spPr>
          <a:xfrm>
            <a:off x="6881365" y="5118888"/>
            <a:ext cx="1306287" cy="667657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EU countries lessons learnt </a:t>
            </a:r>
          </a:p>
        </p:txBody>
      </p:sp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id="{27DDCC71-BE4E-1D4A-9B5C-E8668976F52E}"/>
              </a:ext>
            </a:extLst>
          </p:cNvPr>
          <p:cNvSpPr/>
          <p:nvPr/>
        </p:nvSpPr>
        <p:spPr>
          <a:xfrm>
            <a:off x="8826622" y="4630504"/>
            <a:ext cx="1306287" cy="667657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Haitian partners practices</a:t>
            </a:r>
          </a:p>
        </p:txBody>
      </p:sp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C4410855-85E9-2148-B78A-1293905EAEF1}"/>
              </a:ext>
            </a:extLst>
          </p:cNvPr>
          <p:cNvSpPr/>
          <p:nvPr/>
        </p:nvSpPr>
        <p:spPr>
          <a:xfrm>
            <a:off x="9850079" y="5039352"/>
            <a:ext cx="1306287" cy="667657"/>
          </a:xfrm>
          <a:prstGeom prst="roundRect">
            <a:avLst/>
          </a:prstGeom>
          <a:solidFill>
            <a:srgbClr val="7A81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Haitian partners lessons learnt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A90B5DE-330A-A94E-B53F-0992366623A0}"/>
              </a:ext>
            </a:extLst>
          </p:cNvPr>
          <p:cNvSpPr txBox="1"/>
          <p:nvPr/>
        </p:nvSpPr>
        <p:spPr>
          <a:xfrm>
            <a:off x="693496" y="905734"/>
            <a:ext cx="11041292" cy="461665"/>
          </a:xfrm>
          <a:prstGeom prst="rect">
            <a:avLst/>
          </a:prstGeom>
          <a:noFill/>
          <a:ln>
            <a:solidFill>
              <a:srgbClr val="FF2F92"/>
            </a:solidFill>
          </a:ln>
        </p:spPr>
        <p:txBody>
          <a:bodyPr wrap="none" rtlCol="0">
            <a:spAutoFit/>
          </a:bodyPr>
          <a:lstStyle/>
          <a:p>
            <a:r>
              <a:rPr lang="es-ES" sz="1333" b="1" dirty="0">
                <a:latin typeface="Arial Narrow" panose="020B0604020202020204" pitchFamily="34" charset="0"/>
                <a:cs typeface="Arial Narrow" panose="020B0604020202020204" pitchFamily="34" charset="0"/>
              </a:rPr>
              <a:t>CAPACITY </a:t>
            </a:r>
            <a:r>
              <a:rPr lang="en-GB" sz="1333" b="1" dirty="0">
                <a:latin typeface="Arial Narrow" panose="020B0604020202020204" pitchFamily="34" charset="0"/>
                <a:cs typeface="Arial Narrow" panose="020B0604020202020204" pitchFamily="34" charset="0"/>
              </a:rPr>
              <a:t>BUILDING IN THE FIELD OF HIGHER EDUCATION</a:t>
            </a:r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: support the modernisation, accessibility and internationalisation of higher education in the Partner Countries</a:t>
            </a:r>
            <a:r>
              <a:rPr lang="en-GB" sz="2400" dirty="0"/>
              <a:t> </a:t>
            </a:r>
          </a:p>
        </p:txBody>
      </p: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3E167FF4-C4B0-7F4A-9736-610EB06CE379}"/>
              </a:ext>
            </a:extLst>
          </p:cNvPr>
          <p:cNvSpPr/>
          <p:nvPr/>
        </p:nvSpPr>
        <p:spPr>
          <a:xfrm>
            <a:off x="10010021" y="2513597"/>
            <a:ext cx="1306287" cy="667657"/>
          </a:xfrm>
          <a:prstGeom prst="roundRect">
            <a:avLst/>
          </a:prstGeom>
          <a:solidFill>
            <a:srgbClr val="59595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Continuos </a:t>
            </a:r>
            <a:r>
              <a:rPr lang="es-ES" sz="1333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improvement</a:t>
            </a:r>
            <a:endParaRPr lang="es-ES" sz="1333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797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</Words>
  <Application>Microsoft Macintosh PowerPoint</Application>
  <PresentationFormat>Panorámica</PresentationFormat>
  <Paragraphs>23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1</cp:revision>
  <dcterms:created xsi:type="dcterms:W3CDTF">2020-07-15T14:57:57Z</dcterms:created>
  <dcterms:modified xsi:type="dcterms:W3CDTF">2020-07-15T14:59:20Z</dcterms:modified>
</cp:coreProperties>
</file>