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18" r:id="rId2"/>
    <p:sldId id="317" r:id="rId3"/>
    <p:sldId id="325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5A52-514F-4449-97F0-930F8425ACFE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76844-C0F7-D241-8C0E-4AF81B80E95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361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https://</a:t>
            </a:r>
            <a:r>
              <a:rPr lang="es-ES" dirty="0" err="1"/>
              <a:t>enqa.eu</a:t>
            </a:r>
            <a:r>
              <a:rPr lang="es-ES" dirty="0"/>
              <a:t>/</a:t>
            </a:r>
            <a:r>
              <a:rPr lang="es-ES" dirty="0" err="1"/>
              <a:t>indirme</a:t>
            </a:r>
            <a:r>
              <a:rPr lang="es-ES" dirty="0"/>
              <a:t>/</a:t>
            </a:r>
            <a:r>
              <a:rPr lang="es-ES" dirty="0" err="1"/>
              <a:t>papers</a:t>
            </a:r>
            <a:r>
              <a:rPr lang="es-ES" dirty="0"/>
              <a:t>-and-</a:t>
            </a:r>
            <a:r>
              <a:rPr lang="es-ES" dirty="0" err="1"/>
              <a:t>reports</a:t>
            </a:r>
            <a:r>
              <a:rPr lang="es-ES" dirty="0"/>
              <a:t>/</a:t>
            </a:r>
            <a:r>
              <a:rPr lang="es-ES" dirty="0" err="1"/>
              <a:t>associated-reports</a:t>
            </a:r>
            <a:r>
              <a:rPr lang="es-ES" dirty="0"/>
              <a:t>/</a:t>
            </a:r>
            <a:r>
              <a:rPr lang="es-ES" dirty="0" err="1"/>
              <a:t>EUA_QA_Forum_publication.pdf</a:t>
            </a:r>
            <a:endParaRPr lang="es-ES" dirty="0"/>
          </a:p>
          <a:p>
            <a:endParaRPr lang="es-ES" dirty="0"/>
          </a:p>
          <a:p>
            <a:r>
              <a:rPr lang="es-ES" dirty="0"/>
              <a:t>https://</a:t>
            </a:r>
            <a:r>
              <a:rPr lang="es-ES" dirty="0" err="1"/>
              <a:t>eua.eu</a:t>
            </a:r>
            <a:r>
              <a:rPr lang="es-ES" dirty="0"/>
              <a:t>/</a:t>
            </a:r>
            <a:r>
              <a:rPr lang="es-ES" dirty="0" err="1"/>
              <a:t>downloads</a:t>
            </a:r>
            <a:r>
              <a:rPr lang="es-ES" dirty="0"/>
              <a:t>/</a:t>
            </a:r>
            <a:r>
              <a:rPr lang="es-ES" dirty="0" err="1"/>
              <a:t>publications</a:t>
            </a:r>
            <a:r>
              <a:rPr lang="es-ES" dirty="0"/>
              <a:t>/examining%20quality%20culture%20part%20i%20quality%20assurance%20processes%20in%20higher%20education%20inst.pdf</a:t>
            </a:r>
          </a:p>
          <a:p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EUA’s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Quality Culture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(2006)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Examining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Quality Culture in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European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Institutions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(EQC)”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Ehlers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2009 </a:t>
            </a:r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**https://</a:t>
            </a:r>
            <a:r>
              <a:rPr lang="es-ES" dirty="0" err="1"/>
              <a:t>eua.eu</a:t>
            </a:r>
            <a:r>
              <a:rPr lang="es-ES" dirty="0"/>
              <a:t>/</a:t>
            </a:r>
            <a:r>
              <a:rPr lang="es-ES" dirty="0" err="1"/>
              <a:t>downloads</a:t>
            </a:r>
            <a:r>
              <a:rPr lang="es-ES" dirty="0"/>
              <a:t>/</a:t>
            </a:r>
            <a:r>
              <a:rPr lang="es-ES" dirty="0" err="1"/>
              <a:t>publications</a:t>
            </a:r>
            <a:r>
              <a:rPr lang="es-ES" dirty="0"/>
              <a:t>/reinforcing%20pillars%20for%20quality%20culture%20development%20a%20path%20analytic%20model.pdf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baseline="30000" dirty="0"/>
              <a:t>I</a:t>
            </a:r>
            <a:r>
              <a:rPr lang="es-ES" dirty="0"/>
              <a:t>EUA 2006, 10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https://</a:t>
            </a:r>
            <a:r>
              <a:rPr lang="es-ES" dirty="0" err="1"/>
              <a:t>eua.eu</a:t>
            </a:r>
            <a:r>
              <a:rPr lang="es-ES" dirty="0"/>
              <a:t>/</a:t>
            </a:r>
            <a:r>
              <a:rPr lang="es-ES" dirty="0" err="1"/>
              <a:t>downloads</a:t>
            </a:r>
            <a:r>
              <a:rPr lang="es-ES" dirty="0"/>
              <a:t>/</a:t>
            </a:r>
            <a:r>
              <a:rPr lang="es-ES" dirty="0" err="1"/>
              <a:t>publications</a:t>
            </a:r>
            <a:r>
              <a:rPr lang="es-ES" dirty="0"/>
              <a:t>/examining%20quality%20culture%20part%20i%20quality%20assurance%20processes%20in%20higher%20education%20inst.pdf</a:t>
            </a:r>
          </a:p>
          <a:p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(EUA 2009: 13) 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D234F-EF71-0C4C-AA5C-0A068C57C520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3002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https://</a:t>
            </a:r>
            <a:r>
              <a:rPr lang="es-ES" dirty="0" err="1"/>
              <a:t>enqa.eu</a:t>
            </a:r>
            <a:r>
              <a:rPr lang="es-ES" dirty="0"/>
              <a:t>/</a:t>
            </a:r>
            <a:r>
              <a:rPr lang="es-ES" dirty="0" err="1"/>
              <a:t>indirme</a:t>
            </a:r>
            <a:r>
              <a:rPr lang="es-ES" dirty="0"/>
              <a:t>/</a:t>
            </a:r>
            <a:r>
              <a:rPr lang="es-ES" dirty="0" err="1"/>
              <a:t>papers</a:t>
            </a:r>
            <a:r>
              <a:rPr lang="es-ES" dirty="0"/>
              <a:t>-and-</a:t>
            </a:r>
            <a:r>
              <a:rPr lang="es-ES" dirty="0" err="1"/>
              <a:t>reports</a:t>
            </a:r>
            <a:r>
              <a:rPr lang="es-ES" dirty="0"/>
              <a:t>/</a:t>
            </a:r>
            <a:r>
              <a:rPr lang="es-ES" dirty="0" err="1"/>
              <a:t>associated-reports</a:t>
            </a:r>
            <a:r>
              <a:rPr lang="es-ES" dirty="0"/>
              <a:t>/</a:t>
            </a:r>
            <a:r>
              <a:rPr lang="es-ES" dirty="0" err="1"/>
              <a:t>EUA_QA_Forum_publication.pdf</a:t>
            </a:r>
            <a:endParaRPr lang="es-ES" dirty="0"/>
          </a:p>
          <a:p>
            <a:endParaRPr lang="es-ES" dirty="0"/>
          </a:p>
          <a:p>
            <a:r>
              <a:rPr lang="es-ES" dirty="0"/>
              <a:t>https://</a:t>
            </a:r>
            <a:r>
              <a:rPr lang="es-ES" dirty="0" err="1"/>
              <a:t>eua.eu</a:t>
            </a:r>
            <a:r>
              <a:rPr lang="es-ES" dirty="0"/>
              <a:t>/</a:t>
            </a:r>
            <a:r>
              <a:rPr lang="es-ES" dirty="0" err="1"/>
              <a:t>downloads</a:t>
            </a:r>
            <a:r>
              <a:rPr lang="es-ES" dirty="0"/>
              <a:t>/</a:t>
            </a:r>
            <a:r>
              <a:rPr lang="es-ES" dirty="0" err="1"/>
              <a:t>publications</a:t>
            </a:r>
            <a:r>
              <a:rPr lang="es-ES" dirty="0"/>
              <a:t>/examining%20quality%20culture%20part%20i%20quality%20assurance%20processes%20in%20higher%20education%20inst.pdf</a:t>
            </a:r>
          </a:p>
          <a:p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EUA’s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Quality Culture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(2006)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Examining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Quality Culture in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European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Institutions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(EQC)”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Ehlers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2009 </a:t>
            </a:r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**https://</a:t>
            </a:r>
            <a:r>
              <a:rPr lang="es-ES" dirty="0" err="1"/>
              <a:t>eua.eu</a:t>
            </a:r>
            <a:r>
              <a:rPr lang="es-ES" dirty="0"/>
              <a:t>/</a:t>
            </a:r>
            <a:r>
              <a:rPr lang="es-ES" dirty="0" err="1"/>
              <a:t>downloads</a:t>
            </a:r>
            <a:r>
              <a:rPr lang="es-ES" dirty="0"/>
              <a:t>/</a:t>
            </a:r>
            <a:r>
              <a:rPr lang="es-ES" dirty="0" err="1"/>
              <a:t>publications</a:t>
            </a:r>
            <a:r>
              <a:rPr lang="es-ES" dirty="0"/>
              <a:t>/reinforcing%20pillars%20for%20quality%20culture%20development%20a%20path%20analytic%20model.pdf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baseline="30000" dirty="0"/>
              <a:t>I</a:t>
            </a:r>
            <a:r>
              <a:rPr lang="es-ES" dirty="0"/>
              <a:t>EUA 2006, 10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https://</a:t>
            </a:r>
            <a:r>
              <a:rPr lang="es-ES" dirty="0" err="1"/>
              <a:t>eua.eu</a:t>
            </a:r>
            <a:r>
              <a:rPr lang="es-ES" dirty="0"/>
              <a:t>/</a:t>
            </a:r>
            <a:r>
              <a:rPr lang="es-ES" dirty="0" err="1"/>
              <a:t>downloads</a:t>
            </a:r>
            <a:r>
              <a:rPr lang="es-ES" dirty="0"/>
              <a:t>/</a:t>
            </a:r>
            <a:r>
              <a:rPr lang="es-ES" dirty="0" err="1"/>
              <a:t>publications</a:t>
            </a:r>
            <a:r>
              <a:rPr lang="es-ES" dirty="0"/>
              <a:t>/examining%20quality%20culture%20part%20i%20quality%20assurance%20processes%20in%20higher%20education%20inst.pdf</a:t>
            </a:r>
          </a:p>
          <a:p>
            <a:endParaRPr lang="es-E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(EUA 2009: 13) 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D234F-EF71-0C4C-AA5C-0A068C57C520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2257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9E37C-1266-F748-BA63-1F577A253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5DEB8F-EADC-E743-94B4-708F7A94B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1891D4-90E3-5E43-B64A-E5A234EC3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EF2DD5-ECC5-B343-BC66-29DF8860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19044D-81B1-2A41-A248-8A465031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44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3328F-AA02-6943-AB6B-135CCA48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ADE1E9-DD82-3C42-8B3C-1AD20D6C8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173608-A639-D041-92FA-953DDF3D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A341DB-34E4-574B-BC2E-44D2E054B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FD82D-991E-7D4A-8C61-D552B7992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97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3658F-DA6C-A44E-98FB-B9F11C0D97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86CA0E-C627-8E44-ACD3-07E7A197E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E46CDB-4EDB-8345-A1F5-0AEF36AE6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751064-AD2D-C34F-8DA7-322C1E05A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166F9-E48E-8A49-983D-99363627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086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028"/>
            <a:ext cx="12173964" cy="6853941"/>
          </a:xfrm>
          <a:prstGeom prst="rect">
            <a:avLst/>
          </a:prstGeom>
        </p:spPr>
      </p:pic>
      <p:sp>
        <p:nvSpPr>
          <p:cNvPr id="9" name="Marcador de texto 8"/>
          <p:cNvSpPr>
            <a:spLocks noGrp="1"/>
          </p:cNvSpPr>
          <p:nvPr>
            <p:ph type="body" sz="quarter" idx="10" hasCustomPrompt="1"/>
          </p:nvPr>
        </p:nvSpPr>
        <p:spPr>
          <a:xfrm>
            <a:off x="797143" y="2511491"/>
            <a:ext cx="5710545" cy="94842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667" b="1" i="0">
                <a:solidFill>
                  <a:srgbClr val="1D296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TITLE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841706" y="3532710"/>
            <a:ext cx="6025175" cy="43349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733" b="1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EVENT TITLE</a:t>
            </a:r>
          </a:p>
        </p:txBody>
      </p:sp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841706" y="3891875"/>
            <a:ext cx="6189377" cy="43349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67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PLACE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3" hasCustomPrompt="1"/>
          </p:nvPr>
        </p:nvSpPr>
        <p:spPr>
          <a:xfrm>
            <a:off x="841705" y="4171024"/>
            <a:ext cx="6309291" cy="43349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67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DATE</a:t>
            </a:r>
          </a:p>
        </p:txBody>
      </p:sp>
      <p:sp>
        <p:nvSpPr>
          <p:cNvPr id="19" name="Marcador de texto 10"/>
          <p:cNvSpPr>
            <a:spLocks noGrp="1"/>
          </p:cNvSpPr>
          <p:nvPr>
            <p:ph type="body" sz="quarter" idx="17" hasCustomPrompt="1"/>
          </p:nvPr>
        </p:nvSpPr>
        <p:spPr>
          <a:xfrm>
            <a:off x="841703" y="4604518"/>
            <a:ext cx="6309292" cy="441133"/>
          </a:xfrm>
          <a:prstGeom prst="rect">
            <a:avLst/>
          </a:prstGeom>
        </p:spPr>
        <p:txBody>
          <a:bodyPr vert="horz"/>
          <a:lstStyle>
            <a:lvl1pPr marL="0" indent="0" algn="l" defTabSz="609585" rtl="0" eaLnBrk="1" latinLnBrk="0" hangingPunct="1">
              <a:buNone/>
              <a:defRPr lang="es-ES_tradnl" sz="1600" kern="1200" dirty="0" smtClean="0">
                <a:solidFill>
                  <a:srgbClr val="747488"/>
                </a:solidFill>
                <a:latin typeface="+mj-lt"/>
                <a:ea typeface="+mn-ea"/>
                <a:cs typeface="Arial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09400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F05ED-05A6-5748-ABBA-3B1696514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93963-AC76-7544-89B3-3A89B44D2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668475-53F8-EE4E-BC0D-E9DBFE6E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110009-C6FB-6245-B717-7A4C5159D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2480CB-A1F9-AE4C-B552-A94CA6DF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81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55415-6346-4A41-ABF4-41F01357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21022B-7DDA-D941-8FEA-5CDE77B49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8019DC-2910-3E4C-BA6C-EBA8945C3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EC88B7-6AE0-5345-8C00-13F1165FB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582F9-2DF4-754C-A939-760945A9C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3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0DB87-5BB7-9C4B-8D59-E04884A03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01000E-640F-B241-BF7E-BE844A674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F5D9BF-FD50-FE43-9291-1195DCB10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2D31D7-2638-034B-886A-2AE4683F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89F53C-92D5-1B46-ACBF-7AD0BA237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598F89-C036-E74E-AB78-4AF788DB9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7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EFD4D-C808-DF4B-B48F-DE05CA12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F35016-98AF-784C-B7C3-EF45F1A6C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EB0B24-57E2-564F-9276-C3127745C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D08640-7FA1-924E-A336-869EAF525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A64434-A2AD-0B4D-8C13-2E65AACF2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181068-F711-2945-A2FF-28C7AF617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F63BD9-1662-F14B-9775-28EF5D9B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5F159A-3F7C-4E40-A92F-3738EF78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16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85BA2-8BFE-A648-A862-C304A70F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CCCBE2-0D9E-8F4C-81BA-5D31DC7C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0A59B0-C2E6-8840-8405-085ACD2A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6EB1D5-538E-DD45-9C83-E95B85B9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47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7C41D33-7DF4-E241-A184-38F46A63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E35EA5-2E6C-0142-B7BF-F70413F6B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C5DE50-AF44-1444-8C47-420B30E5E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18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26112-92C0-E249-BF42-B0364C70D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92D9CF-E093-9240-BA24-82B9A83BF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35B6ED-E4BF-A843-9009-3DB155499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565477-AE8A-7843-90CD-5BD23C51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E9E168-0A5C-DC47-80A8-91554A05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AE3A78-68CB-8B4B-9DBA-D7DF5ADE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6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655E6-F982-6049-B2F8-36C1F574B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933BCA-29BE-5441-8420-8D073EFCB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43387E-007E-A947-A94B-1FE306388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49CC8E-9ACF-DE4C-9BA8-C2ECA960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4BA278-F064-1F41-8924-E5B32848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25EC3E-8677-6048-B95B-BAA864A43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96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B0C0DC-DF3E-E345-8641-F40F3795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5C09F6-CEBC-E84B-91E3-90BA43E96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6454D5-94FE-544C-A22E-E3B44201F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CC47A-9C8A-3342-95EC-167FE4B2FDEC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DB48F7-086D-3543-A6A2-A68131582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96F1AC-6F7A-3E4E-9729-03465E622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5B8F-EA64-5D4A-8FA5-878B63F07D4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8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522515" y="2746622"/>
            <a:ext cx="6453051" cy="948423"/>
          </a:xfrm>
        </p:spPr>
        <p:txBody>
          <a:bodyPr/>
          <a:lstStyle/>
          <a:p>
            <a:r>
              <a:rPr lang="en-GB" sz="2400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Assurance as a culture: raising awareness on its importance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es-ES_tradnl" dirty="0"/>
              <a:t>Ester Boldrini</a:t>
            </a:r>
          </a:p>
          <a:p>
            <a:pPr>
              <a:spcBef>
                <a:spcPts val="0"/>
              </a:spcBef>
            </a:pPr>
            <a:r>
              <a:rPr lang="es-ES_tradnl" sz="1333" dirty="0"/>
              <a:t>International Project Management Office, Director</a:t>
            </a:r>
          </a:p>
          <a:p>
            <a:pPr>
              <a:spcBef>
                <a:spcPts val="0"/>
              </a:spcBef>
            </a:pPr>
            <a:r>
              <a:rPr lang="es-ES_tradnl" sz="1333" dirty="0"/>
              <a:t>University of Alicante</a:t>
            </a:r>
          </a:p>
        </p:txBody>
      </p:sp>
    </p:spTree>
    <p:extLst>
      <p:ext uri="{BB962C8B-B14F-4D97-AF65-F5344CB8AC3E}">
        <p14:creationId xmlns:p14="http://schemas.microsoft.com/office/powerpoint/2010/main" val="105993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B33182C4-CA11-D449-87C2-1F7FF8D102B6}"/>
              </a:ext>
            </a:extLst>
          </p:cNvPr>
          <p:cNvSpPr/>
          <p:nvPr/>
        </p:nvSpPr>
        <p:spPr>
          <a:xfrm>
            <a:off x="5476183" y="2352110"/>
            <a:ext cx="1401380" cy="644633"/>
          </a:xfrm>
          <a:prstGeom prst="roundRect">
            <a:avLst/>
          </a:prstGeom>
          <a:solidFill>
            <a:srgbClr val="EDC20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European Standards and Guidelines</a:t>
            </a: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B15F8DD6-8B1A-F84E-B3DD-E2AC13E8D330}"/>
              </a:ext>
            </a:extLst>
          </p:cNvPr>
          <p:cNvSpPr/>
          <p:nvPr/>
        </p:nvSpPr>
        <p:spPr>
          <a:xfrm>
            <a:off x="3780782" y="2303349"/>
            <a:ext cx="1401380" cy="94214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Institutional context and structures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FA97FE38-4E85-5A4B-81B8-80E496C94FDC}"/>
              </a:ext>
            </a:extLst>
          </p:cNvPr>
          <p:cNvSpPr/>
          <p:nvPr/>
        </p:nvSpPr>
        <p:spPr>
          <a:xfrm>
            <a:off x="2199878" y="3792209"/>
            <a:ext cx="1401380" cy="92034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Organisational structure and processes</a:t>
            </a:r>
            <a:endParaRPr lang="es-ES" sz="1333" dirty="0"/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C1DC6951-8196-2644-A6C5-7EDAD4708F41}"/>
              </a:ext>
            </a:extLst>
          </p:cNvPr>
          <p:cNvSpPr/>
          <p:nvPr/>
        </p:nvSpPr>
        <p:spPr>
          <a:xfrm>
            <a:off x="2944984" y="3042140"/>
            <a:ext cx="1132977" cy="824373"/>
          </a:xfrm>
          <a:prstGeom prst="roundRect">
            <a:avLst/>
          </a:prstGeom>
          <a:solidFill>
            <a:srgbClr val="C1C1C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Mapping of existing processes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1F179FE-5503-714B-B07C-16C545058DAA}"/>
              </a:ext>
            </a:extLst>
          </p:cNvPr>
          <p:cNvSpPr txBox="1"/>
          <p:nvPr/>
        </p:nvSpPr>
        <p:spPr>
          <a:xfrm>
            <a:off x="329725" y="990492"/>
            <a:ext cx="6904069" cy="338554"/>
          </a:xfrm>
          <a:prstGeom prst="rect">
            <a:avLst/>
          </a:prstGeom>
          <a:noFill/>
          <a:ln>
            <a:solidFill>
              <a:srgbClr val="FF2F9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CULTURE</a:t>
            </a:r>
            <a:r>
              <a:rPr lang="en-GB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: a cultural/psychological element AND structural/managerial </a:t>
            </a:r>
            <a:r>
              <a:rPr lang="en-GB" sz="16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element</a:t>
            </a:r>
            <a:r>
              <a:rPr lang="en-GB" sz="1600" baseline="300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I</a:t>
            </a:r>
            <a:endParaRPr lang="en-GB" sz="1600" baseline="300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1B94CF7F-7E52-504A-9355-CAB9C0395721}"/>
              </a:ext>
            </a:extLst>
          </p:cNvPr>
          <p:cNvSpPr/>
          <p:nvPr/>
        </p:nvSpPr>
        <p:spPr>
          <a:xfrm>
            <a:off x="297934" y="1982441"/>
            <a:ext cx="1401380" cy="116314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Culture 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Vs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</a:t>
            </a:r>
            <a:r>
              <a:rPr lang="en-GB" sz="1333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Assurance</a:t>
            </a:r>
            <a:r>
              <a:rPr lang="en-GB" sz="1333" baseline="300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II</a:t>
            </a:r>
            <a:endParaRPr lang="en-GB" sz="1333" baseline="300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id="{DE8708D4-B33A-9545-9C3C-BB1FF12CA7A7}"/>
              </a:ext>
            </a:extLst>
          </p:cNvPr>
          <p:cNvSpPr/>
          <p:nvPr/>
        </p:nvSpPr>
        <p:spPr>
          <a:xfrm>
            <a:off x="1805231" y="1569312"/>
            <a:ext cx="1401380" cy="11631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Strategic management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4A1D3C9E-6096-D647-A9CE-A4B14AB41E2E}"/>
              </a:ext>
            </a:extLst>
          </p:cNvPr>
          <p:cNvSpPr/>
          <p:nvPr/>
        </p:nvSpPr>
        <p:spPr>
          <a:xfrm>
            <a:off x="6994321" y="2303349"/>
            <a:ext cx="981809" cy="749943"/>
          </a:xfrm>
          <a:prstGeom prst="roundRect">
            <a:avLst/>
          </a:prstGeom>
          <a:solidFill>
            <a:srgbClr val="76D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Staff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:a16="http://schemas.microsoft.com/office/drawing/2014/main" id="{788714A7-CCED-4149-8061-1ADF2485DBD0}"/>
              </a:ext>
            </a:extLst>
          </p:cNvPr>
          <p:cNvSpPr/>
          <p:nvPr/>
        </p:nvSpPr>
        <p:spPr>
          <a:xfrm>
            <a:off x="7731885" y="2633946"/>
            <a:ext cx="981809" cy="785999"/>
          </a:xfrm>
          <a:prstGeom prst="roundRect">
            <a:avLst/>
          </a:prstGeom>
          <a:solidFill>
            <a:srgbClr val="043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Students</a:t>
            </a:r>
          </a:p>
        </p:txBody>
      </p:sp>
      <p:sp>
        <p:nvSpPr>
          <p:cNvPr id="13" name="Rectángulo redondeado 12">
            <a:extLst>
              <a:ext uri="{FF2B5EF4-FFF2-40B4-BE49-F238E27FC236}">
                <a16:creationId xmlns:a16="http://schemas.microsoft.com/office/drawing/2014/main" id="{52917B35-4DDB-DB44-A906-62F7716BA9BF}"/>
              </a:ext>
            </a:extLst>
          </p:cNvPr>
          <p:cNvSpPr/>
          <p:nvPr/>
        </p:nvSpPr>
        <p:spPr>
          <a:xfrm>
            <a:off x="8661562" y="2356829"/>
            <a:ext cx="981809" cy="696463"/>
          </a:xfrm>
          <a:prstGeom prst="roundRect">
            <a:avLst/>
          </a:prstGeom>
          <a:solidFill>
            <a:srgbClr val="009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Committee</a:t>
            </a:r>
          </a:p>
        </p:txBody>
      </p:sp>
      <p:sp>
        <p:nvSpPr>
          <p:cNvPr id="14" name="Rectángulo redondeado 13">
            <a:extLst>
              <a:ext uri="{FF2B5EF4-FFF2-40B4-BE49-F238E27FC236}">
                <a16:creationId xmlns:a16="http://schemas.microsoft.com/office/drawing/2014/main" id="{DC984309-30F9-A842-B60D-5ECA8365E910}"/>
              </a:ext>
            </a:extLst>
          </p:cNvPr>
          <p:cNvSpPr/>
          <p:nvPr/>
        </p:nvSpPr>
        <p:spPr>
          <a:xfrm>
            <a:off x="7508317" y="1609241"/>
            <a:ext cx="1621056" cy="867179"/>
          </a:xfrm>
          <a:prstGeom prst="roundRect">
            <a:avLst/>
          </a:prstGeom>
          <a:solidFill>
            <a:srgbClr val="7A8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External stakeholders</a:t>
            </a:r>
          </a:p>
          <a:p>
            <a:pPr algn="ctr"/>
            <a:r>
              <a:rPr lang="en-GB" sz="1067" dirty="0">
                <a:latin typeface="Arial Narrow" panose="020B0604020202020204" pitchFamily="34" charset="0"/>
                <a:cs typeface="Arial Narrow" panose="020B0604020202020204" pitchFamily="34" charset="0"/>
              </a:rPr>
              <a:t>(governance/information)</a:t>
            </a:r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D0C61C5A-8E65-6C43-85A4-E1F214A2D7A6}"/>
              </a:ext>
            </a:extLst>
          </p:cNvPr>
          <p:cNvSpPr/>
          <p:nvPr/>
        </p:nvSpPr>
        <p:spPr>
          <a:xfrm>
            <a:off x="602776" y="4252382"/>
            <a:ext cx="1312984" cy="1273636"/>
          </a:xfrm>
          <a:prstGeom prst="roundRect">
            <a:avLst/>
          </a:prstGeom>
          <a:solidFill>
            <a:srgbClr val="FF2F9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Assurance proceses: tangible*</a:t>
            </a:r>
          </a:p>
        </p:txBody>
      </p:sp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C9921CE9-F64B-1E4A-B5EF-75E0A3B100D3}"/>
              </a:ext>
            </a:extLst>
          </p:cNvPr>
          <p:cNvSpPr/>
          <p:nvPr/>
        </p:nvSpPr>
        <p:spPr>
          <a:xfrm>
            <a:off x="8416072" y="604508"/>
            <a:ext cx="3138707" cy="797408"/>
          </a:xfrm>
          <a:prstGeom prst="roundRect">
            <a:avLst/>
          </a:prstGeom>
          <a:solidFill>
            <a:srgbClr val="59595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culture can be enforced by structural decisions which stimulate shared values and beliefs. (Harvey &amp; Stensaker 2008: 434) </a:t>
            </a:r>
          </a:p>
        </p:txBody>
      </p:sp>
      <p:sp>
        <p:nvSpPr>
          <p:cNvPr id="19" name="Rectángulo redondeado 18">
            <a:extLst>
              <a:ext uri="{FF2B5EF4-FFF2-40B4-BE49-F238E27FC236}">
                <a16:creationId xmlns:a16="http://schemas.microsoft.com/office/drawing/2014/main" id="{70945108-A98B-024E-93E1-076979CCDB8A}"/>
              </a:ext>
            </a:extLst>
          </p:cNvPr>
          <p:cNvSpPr/>
          <p:nvPr/>
        </p:nvSpPr>
        <p:spPr>
          <a:xfrm>
            <a:off x="10486135" y="1574014"/>
            <a:ext cx="1401380" cy="197999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Empowerment</a:t>
            </a:r>
          </a:p>
          <a:p>
            <a:pPr algn="ctr"/>
            <a:endParaRPr lang="en-GB" sz="1333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Affective Commitment</a:t>
            </a:r>
          </a:p>
          <a:p>
            <a:pPr algn="ctr"/>
            <a:endParaRPr lang="en-GB" sz="1333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Ownership**</a:t>
            </a:r>
          </a:p>
        </p:txBody>
      </p: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93E67618-B435-CD4B-BF49-A83083DFBBEA}"/>
              </a:ext>
            </a:extLst>
          </p:cNvPr>
          <p:cNvSpPr/>
          <p:nvPr/>
        </p:nvSpPr>
        <p:spPr>
          <a:xfrm>
            <a:off x="206973" y="3284941"/>
            <a:ext cx="1086960" cy="116314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Compliance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Vs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</a:t>
            </a:r>
          </a:p>
        </p:txBody>
      </p:sp>
      <p:sp>
        <p:nvSpPr>
          <p:cNvPr id="22" name="Rectángulo redondeado 21">
            <a:extLst>
              <a:ext uri="{FF2B5EF4-FFF2-40B4-BE49-F238E27FC236}">
                <a16:creationId xmlns:a16="http://schemas.microsoft.com/office/drawing/2014/main" id="{ECBBFF9C-A0D8-7743-81B3-C891BBE1B8CF}"/>
              </a:ext>
            </a:extLst>
          </p:cNvPr>
          <p:cNvSpPr/>
          <p:nvPr/>
        </p:nvSpPr>
        <p:spPr>
          <a:xfrm>
            <a:off x="2483997" y="5163979"/>
            <a:ext cx="1401380" cy="949419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Audit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Vs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Continuous improvement</a:t>
            </a:r>
          </a:p>
        </p:txBody>
      </p:sp>
    </p:spTree>
    <p:extLst>
      <p:ext uri="{BB962C8B-B14F-4D97-AF65-F5344CB8AC3E}">
        <p14:creationId xmlns:p14="http://schemas.microsoft.com/office/powerpoint/2010/main" val="209810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B33182C4-CA11-D449-87C2-1F7FF8D102B6}"/>
              </a:ext>
            </a:extLst>
          </p:cNvPr>
          <p:cNvSpPr/>
          <p:nvPr/>
        </p:nvSpPr>
        <p:spPr>
          <a:xfrm>
            <a:off x="5476183" y="2352110"/>
            <a:ext cx="1401380" cy="644633"/>
          </a:xfrm>
          <a:prstGeom prst="roundRect">
            <a:avLst/>
          </a:prstGeom>
          <a:solidFill>
            <a:srgbClr val="EDC20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European Standards and Guidelines</a:t>
            </a: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B15F8DD6-8B1A-F84E-B3DD-E2AC13E8D330}"/>
              </a:ext>
            </a:extLst>
          </p:cNvPr>
          <p:cNvSpPr/>
          <p:nvPr/>
        </p:nvSpPr>
        <p:spPr>
          <a:xfrm>
            <a:off x="3780782" y="2303349"/>
            <a:ext cx="1401380" cy="94214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Institutional context and structures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FA97FE38-4E85-5A4B-81B8-80E496C94FDC}"/>
              </a:ext>
            </a:extLst>
          </p:cNvPr>
          <p:cNvSpPr/>
          <p:nvPr/>
        </p:nvSpPr>
        <p:spPr>
          <a:xfrm>
            <a:off x="2199878" y="3792209"/>
            <a:ext cx="1401380" cy="92034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Organisational structure and processes</a:t>
            </a:r>
            <a:endParaRPr lang="es-ES" sz="1333" dirty="0"/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C1DC6951-8196-2644-A6C5-7EDAD4708F41}"/>
              </a:ext>
            </a:extLst>
          </p:cNvPr>
          <p:cNvSpPr/>
          <p:nvPr/>
        </p:nvSpPr>
        <p:spPr>
          <a:xfrm>
            <a:off x="2944984" y="3042140"/>
            <a:ext cx="1132977" cy="824373"/>
          </a:xfrm>
          <a:prstGeom prst="roundRect">
            <a:avLst/>
          </a:prstGeom>
          <a:solidFill>
            <a:srgbClr val="C1C1C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Mapping of existing processes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1F179FE-5503-714B-B07C-16C545058DAA}"/>
              </a:ext>
            </a:extLst>
          </p:cNvPr>
          <p:cNvSpPr txBox="1"/>
          <p:nvPr/>
        </p:nvSpPr>
        <p:spPr>
          <a:xfrm>
            <a:off x="329725" y="990492"/>
            <a:ext cx="6904069" cy="338554"/>
          </a:xfrm>
          <a:prstGeom prst="rect">
            <a:avLst/>
          </a:prstGeom>
          <a:noFill/>
          <a:ln>
            <a:solidFill>
              <a:srgbClr val="FF2F9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CULTURE</a:t>
            </a:r>
            <a:r>
              <a:rPr lang="en-GB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: a cultural/psychological element AND structural/managerial </a:t>
            </a:r>
            <a:r>
              <a:rPr lang="en-GB" sz="16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element</a:t>
            </a:r>
            <a:r>
              <a:rPr lang="en-GB" sz="1600" baseline="300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I</a:t>
            </a:r>
            <a:endParaRPr lang="en-GB" sz="1600" baseline="300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1B94CF7F-7E52-504A-9355-CAB9C0395721}"/>
              </a:ext>
            </a:extLst>
          </p:cNvPr>
          <p:cNvSpPr/>
          <p:nvPr/>
        </p:nvSpPr>
        <p:spPr>
          <a:xfrm>
            <a:off x="297934" y="1982441"/>
            <a:ext cx="1401380" cy="116314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Culture 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Vs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</a:t>
            </a:r>
            <a:r>
              <a:rPr lang="en-GB" sz="1333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Assurance</a:t>
            </a:r>
            <a:r>
              <a:rPr lang="en-GB" sz="1333" baseline="300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II</a:t>
            </a:r>
            <a:endParaRPr lang="en-GB" sz="1333" baseline="300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id="{DE8708D4-B33A-9545-9C3C-BB1FF12CA7A7}"/>
              </a:ext>
            </a:extLst>
          </p:cNvPr>
          <p:cNvSpPr/>
          <p:nvPr/>
        </p:nvSpPr>
        <p:spPr>
          <a:xfrm>
            <a:off x="1805231" y="1569312"/>
            <a:ext cx="1401380" cy="11631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Strategic management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4A1D3C9E-6096-D647-A9CE-A4B14AB41E2E}"/>
              </a:ext>
            </a:extLst>
          </p:cNvPr>
          <p:cNvSpPr/>
          <p:nvPr/>
        </p:nvSpPr>
        <p:spPr>
          <a:xfrm>
            <a:off x="6994321" y="2303349"/>
            <a:ext cx="981809" cy="749943"/>
          </a:xfrm>
          <a:prstGeom prst="roundRect">
            <a:avLst/>
          </a:prstGeom>
          <a:solidFill>
            <a:srgbClr val="76D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Staff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:a16="http://schemas.microsoft.com/office/drawing/2014/main" id="{788714A7-CCED-4149-8061-1ADF2485DBD0}"/>
              </a:ext>
            </a:extLst>
          </p:cNvPr>
          <p:cNvSpPr/>
          <p:nvPr/>
        </p:nvSpPr>
        <p:spPr>
          <a:xfrm>
            <a:off x="7731885" y="2633946"/>
            <a:ext cx="981809" cy="785999"/>
          </a:xfrm>
          <a:prstGeom prst="roundRect">
            <a:avLst/>
          </a:prstGeom>
          <a:solidFill>
            <a:srgbClr val="043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Students</a:t>
            </a:r>
          </a:p>
        </p:txBody>
      </p:sp>
      <p:sp>
        <p:nvSpPr>
          <p:cNvPr id="13" name="Rectángulo redondeado 12">
            <a:extLst>
              <a:ext uri="{FF2B5EF4-FFF2-40B4-BE49-F238E27FC236}">
                <a16:creationId xmlns:a16="http://schemas.microsoft.com/office/drawing/2014/main" id="{52917B35-4DDB-DB44-A906-62F7716BA9BF}"/>
              </a:ext>
            </a:extLst>
          </p:cNvPr>
          <p:cNvSpPr/>
          <p:nvPr/>
        </p:nvSpPr>
        <p:spPr>
          <a:xfrm>
            <a:off x="8661562" y="2356829"/>
            <a:ext cx="981809" cy="696463"/>
          </a:xfrm>
          <a:prstGeom prst="roundRect">
            <a:avLst/>
          </a:prstGeom>
          <a:solidFill>
            <a:srgbClr val="009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Committee</a:t>
            </a:r>
          </a:p>
        </p:txBody>
      </p:sp>
      <p:sp>
        <p:nvSpPr>
          <p:cNvPr id="14" name="Rectángulo redondeado 13">
            <a:extLst>
              <a:ext uri="{FF2B5EF4-FFF2-40B4-BE49-F238E27FC236}">
                <a16:creationId xmlns:a16="http://schemas.microsoft.com/office/drawing/2014/main" id="{DC984309-30F9-A842-B60D-5ECA8365E910}"/>
              </a:ext>
            </a:extLst>
          </p:cNvPr>
          <p:cNvSpPr/>
          <p:nvPr/>
        </p:nvSpPr>
        <p:spPr>
          <a:xfrm>
            <a:off x="7508317" y="1609241"/>
            <a:ext cx="1621056" cy="867179"/>
          </a:xfrm>
          <a:prstGeom prst="roundRect">
            <a:avLst/>
          </a:prstGeom>
          <a:solidFill>
            <a:srgbClr val="7A8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External stakeholders</a:t>
            </a:r>
          </a:p>
          <a:p>
            <a:pPr algn="ctr"/>
            <a:r>
              <a:rPr lang="en-GB" sz="1067" dirty="0">
                <a:latin typeface="Arial Narrow" panose="020B0604020202020204" pitchFamily="34" charset="0"/>
                <a:cs typeface="Arial Narrow" panose="020B0604020202020204" pitchFamily="34" charset="0"/>
              </a:rPr>
              <a:t>(governance/information)</a:t>
            </a:r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D0C61C5A-8E65-6C43-85A4-E1F214A2D7A6}"/>
              </a:ext>
            </a:extLst>
          </p:cNvPr>
          <p:cNvSpPr/>
          <p:nvPr/>
        </p:nvSpPr>
        <p:spPr>
          <a:xfrm>
            <a:off x="602776" y="4252382"/>
            <a:ext cx="1312984" cy="1273636"/>
          </a:xfrm>
          <a:prstGeom prst="roundRect">
            <a:avLst/>
          </a:prstGeom>
          <a:solidFill>
            <a:srgbClr val="FF2F9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Assurance proceses: tangible*</a:t>
            </a:r>
          </a:p>
        </p:txBody>
      </p:sp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C9921CE9-F64B-1E4A-B5EF-75E0A3B100D3}"/>
              </a:ext>
            </a:extLst>
          </p:cNvPr>
          <p:cNvSpPr/>
          <p:nvPr/>
        </p:nvSpPr>
        <p:spPr>
          <a:xfrm>
            <a:off x="8416072" y="604508"/>
            <a:ext cx="3138707" cy="797408"/>
          </a:xfrm>
          <a:prstGeom prst="roundRect">
            <a:avLst/>
          </a:prstGeom>
          <a:solidFill>
            <a:srgbClr val="59595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latin typeface="Arial Narrow" panose="020B0604020202020204" pitchFamily="34" charset="0"/>
                <a:cs typeface="Arial Narrow" panose="020B0604020202020204" pitchFamily="34" charset="0"/>
              </a:rPr>
              <a:t>quality culture can be enforced by structural decisions which stimulate shared values and beliefs. (Harvey &amp; Stensaker 2008: 434) </a:t>
            </a:r>
          </a:p>
        </p:txBody>
      </p:sp>
      <p:sp>
        <p:nvSpPr>
          <p:cNvPr id="19" name="Rectángulo redondeado 18">
            <a:extLst>
              <a:ext uri="{FF2B5EF4-FFF2-40B4-BE49-F238E27FC236}">
                <a16:creationId xmlns:a16="http://schemas.microsoft.com/office/drawing/2014/main" id="{70945108-A98B-024E-93E1-076979CCDB8A}"/>
              </a:ext>
            </a:extLst>
          </p:cNvPr>
          <p:cNvSpPr/>
          <p:nvPr/>
        </p:nvSpPr>
        <p:spPr>
          <a:xfrm>
            <a:off x="10486135" y="1574014"/>
            <a:ext cx="1401380" cy="197999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Empowerment</a:t>
            </a:r>
          </a:p>
          <a:p>
            <a:pPr algn="ctr"/>
            <a:endParaRPr lang="en-GB" sz="1333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Affective Commitment</a:t>
            </a:r>
          </a:p>
          <a:p>
            <a:pPr algn="ctr"/>
            <a:endParaRPr lang="en-GB" sz="1333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Ownership**</a:t>
            </a:r>
          </a:p>
        </p:txBody>
      </p: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93E67618-B435-CD4B-BF49-A83083DFBBEA}"/>
              </a:ext>
            </a:extLst>
          </p:cNvPr>
          <p:cNvSpPr/>
          <p:nvPr/>
        </p:nvSpPr>
        <p:spPr>
          <a:xfrm>
            <a:off x="206973" y="3284941"/>
            <a:ext cx="1086960" cy="116314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Compliance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Vs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Quality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20FAA69D-ED6F-3241-9A4F-499C536479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9" r="2836" b="6624"/>
          <a:stretch/>
        </p:blipFill>
        <p:spPr>
          <a:xfrm>
            <a:off x="4169494" y="3792210"/>
            <a:ext cx="6274477" cy="2743540"/>
          </a:xfrm>
          <a:prstGeom prst="rect">
            <a:avLst/>
          </a:prstGeom>
        </p:spPr>
      </p:pic>
      <p:sp>
        <p:nvSpPr>
          <p:cNvPr id="22" name="Rectángulo redondeado 21">
            <a:extLst>
              <a:ext uri="{FF2B5EF4-FFF2-40B4-BE49-F238E27FC236}">
                <a16:creationId xmlns:a16="http://schemas.microsoft.com/office/drawing/2014/main" id="{ECBBFF9C-A0D8-7743-81B3-C891BBE1B8CF}"/>
              </a:ext>
            </a:extLst>
          </p:cNvPr>
          <p:cNvSpPr/>
          <p:nvPr/>
        </p:nvSpPr>
        <p:spPr>
          <a:xfrm>
            <a:off x="2483997" y="5163979"/>
            <a:ext cx="1401380" cy="949419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Audit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Vs</a:t>
            </a:r>
          </a:p>
          <a:p>
            <a:pPr algn="ctr"/>
            <a:r>
              <a:rPr lang="en-GB" sz="1333" dirty="0">
                <a:latin typeface="Arial Narrow" panose="020B0604020202020204" pitchFamily="34" charset="0"/>
                <a:cs typeface="Arial Narrow" panose="020B0604020202020204" pitchFamily="34" charset="0"/>
              </a:rPr>
              <a:t>Continuous improvement</a:t>
            </a:r>
          </a:p>
        </p:txBody>
      </p:sp>
    </p:spTree>
    <p:extLst>
      <p:ext uri="{BB962C8B-B14F-4D97-AF65-F5344CB8AC3E}">
        <p14:creationId xmlns:p14="http://schemas.microsoft.com/office/powerpoint/2010/main" val="372598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510</Words>
  <Application>Microsoft Macintosh PowerPoint</Application>
  <PresentationFormat>Panorámica</PresentationFormat>
  <Paragraphs>98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1</cp:revision>
  <dcterms:created xsi:type="dcterms:W3CDTF">2020-07-15T14:59:33Z</dcterms:created>
  <dcterms:modified xsi:type="dcterms:W3CDTF">2020-07-15T15:00:38Z</dcterms:modified>
</cp:coreProperties>
</file>