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06" r:id="rId2"/>
    <p:sldId id="315" r:id="rId3"/>
    <p:sldId id="331" r:id="rId4"/>
    <p:sldId id="323" r:id="rId5"/>
    <p:sldId id="324" r:id="rId6"/>
    <p:sldId id="394" r:id="rId7"/>
    <p:sldId id="395" r:id="rId8"/>
    <p:sldId id="396" r:id="rId9"/>
    <p:sldId id="397" r:id="rId10"/>
    <p:sldId id="398" r:id="rId11"/>
    <p:sldId id="399" r:id="rId12"/>
    <p:sldId id="400" r:id="rId13"/>
    <p:sldId id="402" r:id="rId14"/>
    <p:sldId id="401" r:id="rId15"/>
    <p:sldId id="325" r:id="rId16"/>
    <p:sldId id="403" r:id="rId17"/>
    <p:sldId id="404" r:id="rId18"/>
    <p:sldId id="380" r:id="rId19"/>
    <p:sldId id="390" r:id="rId20"/>
    <p:sldId id="351" r:id="rId21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A481"/>
    <a:srgbClr val="1765AC"/>
    <a:srgbClr val="0092D2"/>
    <a:srgbClr val="009DE0"/>
    <a:srgbClr val="747488"/>
    <a:srgbClr val="EDC20E"/>
    <a:srgbClr val="D60111"/>
    <a:srgbClr val="0C3183"/>
    <a:srgbClr val="1D2962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197" autoAdjust="0"/>
    <p:restoredTop sz="94637" autoAdjust="0"/>
  </p:normalViewPr>
  <p:slideViewPr>
    <p:cSldViewPr snapToGrid="0" snapToObjects="1" showGuides="1">
      <p:cViewPr>
        <p:scale>
          <a:sx n="120" d="100"/>
          <a:sy n="120" d="100"/>
        </p:scale>
        <p:origin x="80" y="46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9A3EEF-EFE0-B341-82FA-96910111B84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265AE9-BF2D-FA4D-AAB5-6D8877DA20C5}">
      <dgm:prSet/>
      <dgm:spPr>
        <a:solidFill>
          <a:srgbClr val="92D050"/>
        </a:solidFill>
      </dgm:spPr>
      <dgm:t>
        <a:bodyPr/>
        <a:lstStyle/>
        <a:p>
          <a:r>
            <a:rPr lang="en-US" b="1" dirty="0"/>
            <a:t>Establish the basics for Programme Self-Evaluation </a:t>
          </a:r>
        </a:p>
        <a:p>
          <a:r>
            <a:rPr lang="en-US" b="1" dirty="0"/>
            <a:t>(now to March 2020)</a:t>
          </a:r>
          <a:endParaRPr lang="en-IE" dirty="0"/>
        </a:p>
      </dgm:t>
    </dgm:pt>
    <dgm:pt modelId="{6C443B25-83F1-8A4B-9541-4871E4E5711D}" type="parTrans" cxnId="{3959A4BD-7B30-9A44-A5BF-EAEEF0AE061F}">
      <dgm:prSet/>
      <dgm:spPr/>
      <dgm:t>
        <a:bodyPr/>
        <a:lstStyle/>
        <a:p>
          <a:endParaRPr lang="en-US"/>
        </a:p>
      </dgm:t>
    </dgm:pt>
    <dgm:pt modelId="{F7F4A5D5-C7CC-824C-9892-B03478CCCB9A}" type="sibTrans" cxnId="{3959A4BD-7B30-9A44-A5BF-EAEEF0AE061F}">
      <dgm:prSet/>
      <dgm:spPr/>
      <dgm:t>
        <a:bodyPr/>
        <a:lstStyle/>
        <a:p>
          <a:endParaRPr lang="en-US"/>
        </a:p>
      </dgm:t>
    </dgm:pt>
    <dgm:pt modelId="{33C1D127-D713-4B4E-BA9D-D03EE6AEA985}">
      <dgm:prSet/>
      <dgm:spPr>
        <a:solidFill>
          <a:srgbClr val="92D050"/>
        </a:solidFill>
      </dgm:spPr>
      <dgm:t>
        <a:bodyPr/>
        <a:lstStyle/>
        <a:p>
          <a:r>
            <a:rPr lang="en-US" b="1" dirty="0"/>
            <a:t>Initial steps in Programme Self-Evaluation  </a:t>
          </a:r>
        </a:p>
        <a:p>
          <a:r>
            <a:rPr lang="en-US" b="1" dirty="0"/>
            <a:t>(March – September,2020)</a:t>
          </a:r>
          <a:endParaRPr lang="en-IE" dirty="0"/>
        </a:p>
      </dgm:t>
    </dgm:pt>
    <dgm:pt modelId="{812A74AA-3D8E-E741-AC28-8C7F8383C69A}" type="parTrans" cxnId="{1F619F75-4F63-E840-BCB7-85164B173CDE}">
      <dgm:prSet/>
      <dgm:spPr/>
      <dgm:t>
        <a:bodyPr/>
        <a:lstStyle/>
        <a:p>
          <a:endParaRPr lang="en-US"/>
        </a:p>
      </dgm:t>
    </dgm:pt>
    <dgm:pt modelId="{9FD6C86B-C5E0-074D-BF8C-47787D2D49A4}" type="sibTrans" cxnId="{1F619F75-4F63-E840-BCB7-85164B173CDE}">
      <dgm:prSet/>
      <dgm:spPr/>
      <dgm:t>
        <a:bodyPr/>
        <a:lstStyle/>
        <a:p>
          <a:endParaRPr lang="en-US"/>
        </a:p>
      </dgm:t>
    </dgm:pt>
    <dgm:pt modelId="{0BB8910F-6B4B-6849-8713-B1688B9978F1}">
      <dgm:prSet/>
      <dgm:spPr/>
      <dgm:t>
        <a:bodyPr/>
        <a:lstStyle/>
        <a:p>
          <a:r>
            <a:rPr lang="en-US" b="1" dirty="0"/>
            <a:t>Beginning Progamme Self-Evaluation </a:t>
          </a:r>
        </a:p>
        <a:p>
          <a:r>
            <a:rPr lang="en-US" b="1" dirty="0"/>
            <a:t>(October – April 2021)</a:t>
          </a:r>
          <a:endParaRPr lang="en-IE" dirty="0"/>
        </a:p>
      </dgm:t>
    </dgm:pt>
    <dgm:pt modelId="{4D7285FA-DBE1-664A-B5DA-0C93D77B3C0E}" type="parTrans" cxnId="{7D1AD972-3A8D-A745-A081-E3ECFB97860D}">
      <dgm:prSet/>
      <dgm:spPr/>
      <dgm:t>
        <a:bodyPr/>
        <a:lstStyle/>
        <a:p>
          <a:endParaRPr lang="en-US"/>
        </a:p>
      </dgm:t>
    </dgm:pt>
    <dgm:pt modelId="{65A3DB4A-1B5A-464D-800F-8EEBCB29356E}" type="sibTrans" cxnId="{7D1AD972-3A8D-A745-A081-E3ECFB97860D}">
      <dgm:prSet/>
      <dgm:spPr/>
      <dgm:t>
        <a:bodyPr/>
        <a:lstStyle/>
        <a:p>
          <a:endParaRPr lang="en-US"/>
        </a:p>
      </dgm:t>
    </dgm:pt>
    <dgm:pt modelId="{9A7E95AB-265A-9546-9EE4-477B7DFB2A0B}">
      <dgm:prSet/>
      <dgm:spPr/>
      <dgm:t>
        <a:bodyPr/>
        <a:lstStyle/>
        <a:p>
          <a:r>
            <a:rPr lang="en-US" b="1" dirty="0"/>
            <a:t>External Evaluation Event  (June – August 2021)</a:t>
          </a:r>
          <a:endParaRPr lang="en-IE" dirty="0"/>
        </a:p>
      </dgm:t>
    </dgm:pt>
    <dgm:pt modelId="{3D0B5DA1-B441-6045-AA32-C76C8300C32C}" type="parTrans" cxnId="{FA6E3E30-9CA1-4843-A779-5786B399D68A}">
      <dgm:prSet/>
      <dgm:spPr/>
      <dgm:t>
        <a:bodyPr/>
        <a:lstStyle/>
        <a:p>
          <a:endParaRPr lang="en-US"/>
        </a:p>
      </dgm:t>
    </dgm:pt>
    <dgm:pt modelId="{E1D111E3-102E-9C49-8F26-D3684E8DE4C9}" type="sibTrans" cxnId="{FA6E3E30-9CA1-4843-A779-5786B399D68A}">
      <dgm:prSet/>
      <dgm:spPr/>
      <dgm:t>
        <a:bodyPr/>
        <a:lstStyle/>
        <a:p>
          <a:endParaRPr lang="en-US"/>
        </a:p>
      </dgm:t>
    </dgm:pt>
    <dgm:pt modelId="{9DF41279-5901-EC45-AACB-C9B7F69C7E65}">
      <dgm:prSet/>
      <dgm:spPr/>
      <dgm:t>
        <a:bodyPr/>
        <a:lstStyle/>
        <a:p>
          <a:endParaRPr lang="en-IE" dirty="0"/>
        </a:p>
      </dgm:t>
    </dgm:pt>
    <dgm:pt modelId="{ADDCA99C-79D2-A64A-851B-B84B7EEDC2DB}" type="parTrans" cxnId="{A92BD378-93D1-9D4B-B2A5-97F28AB05451}">
      <dgm:prSet/>
      <dgm:spPr/>
      <dgm:t>
        <a:bodyPr/>
        <a:lstStyle/>
        <a:p>
          <a:endParaRPr lang="en-US"/>
        </a:p>
      </dgm:t>
    </dgm:pt>
    <dgm:pt modelId="{9170B194-A7AA-4042-BDC8-BAA272668FAD}" type="sibTrans" cxnId="{A92BD378-93D1-9D4B-B2A5-97F28AB05451}">
      <dgm:prSet/>
      <dgm:spPr/>
      <dgm:t>
        <a:bodyPr/>
        <a:lstStyle/>
        <a:p>
          <a:endParaRPr lang="en-US"/>
        </a:p>
      </dgm:t>
    </dgm:pt>
    <dgm:pt modelId="{7B6C831E-8224-5448-B722-55FC7DC016FB}" type="pres">
      <dgm:prSet presAssocID="{569A3EEF-EFE0-B341-82FA-96910111B84C}" presName="linearFlow" presStyleCnt="0">
        <dgm:presLayoutVars>
          <dgm:dir/>
          <dgm:resizeHandles val="exact"/>
        </dgm:presLayoutVars>
      </dgm:prSet>
      <dgm:spPr/>
    </dgm:pt>
    <dgm:pt modelId="{208E4F9C-1BA0-524D-920F-6A3A2A8375E6}" type="pres">
      <dgm:prSet presAssocID="{BF265AE9-BF2D-FA4D-AAB5-6D8877DA20C5}" presName="composite" presStyleCnt="0"/>
      <dgm:spPr/>
    </dgm:pt>
    <dgm:pt modelId="{61B4BD7D-1C18-5C49-92EE-59BFA69A270B}" type="pres">
      <dgm:prSet presAssocID="{BF265AE9-BF2D-FA4D-AAB5-6D8877DA20C5}" presName="imgShp" presStyleLbl="fgImgPlace1" presStyleIdx="0" presStyleCnt="4"/>
      <dgm:spPr/>
    </dgm:pt>
    <dgm:pt modelId="{62B30FCA-4139-A347-A8E6-1131F5C0CE88}" type="pres">
      <dgm:prSet presAssocID="{BF265AE9-BF2D-FA4D-AAB5-6D8877DA20C5}" presName="txShp" presStyleLbl="node1" presStyleIdx="0" presStyleCnt="4">
        <dgm:presLayoutVars>
          <dgm:bulletEnabled val="1"/>
        </dgm:presLayoutVars>
      </dgm:prSet>
      <dgm:spPr/>
    </dgm:pt>
    <dgm:pt modelId="{8425F775-1FBF-714C-99AF-42FAF6C01055}" type="pres">
      <dgm:prSet presAssocID="{F7F4A5D5-C7CC-824C-9892-B03478CCCB9A}" presName="spacing" presStyleCnt="0"/>
      <dgm:spPr/>
    </dgm:pt>
    <dgm:pt modelId="{BC2F46BD-021B-B643-BA23-9C0F6DE80779}" type="pres">
      <dgm:prSet presAssocID="{33C1D127-D713-4B4E-BA9D-D03EE6AEA985}" presName="composite" presStyleCnt="0"/>
      <dgm:spPr/>
    </dgm:pt>
    <dgm:pt modelId="{8BEC0F52-D031-C74B-8D7C-4143C9A17E62}" type="pres">
      <dgm:prSet presAssocID="{33C1D127-D713-4B4E-BA9D-D03EE6AEA985}" presName="imgShp" presStyleLbl="fgImgPlace1" presStyleIdx="1" presStyleCnt="4"/>
      <dgm:spPr/>
    </dgm:pt>
    <dgm:pt modelId="{4218FE12-AC49-6A46-B28E-CBEE1C27B5AD}" type="pres">
      <dgm:prSet presAssocID="{33C1D127-D713-4B4E-BA9D-D03EE6AEA985}" presName="txShp" presStyleLbl="node1" presStyleIdx="1" presStyleCnt="4">
        <dgm:presLayoutVars>
          <dgm:bulletEnabled val="1"/>
        </dgm:presLayoutVars>
      </dgm:prSet>
      <dgm:spPr/>
    </dgm:pt>
    <dgm:pt modelId="{9CC6386F-E7C7-F844-9C99-ABF3997A5246}" type="pres">
      <dgm:prSet presAssocID="{9FD6C86B-C5E0-074D-BF8C-47787D2D49A4}" presName="spacing" presStyleCnt="0"/>
      <dgm:spPr/>
    </dgm:pt>
    <dgm:pt modelId="{08E274CF-4745-FC44-B66A-C340000DC782}" type="pres">
      <dgm:prSet presAssocID="{0BB8910F-6B4B-6849-8713-B1688B9978F1}" presName="composite" presStyleCnt="0"/>
      <dgm:spPr/>
    </dgm:pt>
    <dgm:pt modelId="{3DC6E82C-4AF6-8647-A49D-E8D2D84603CE}" type="pres">
      <dgm:prSet presAssocID="{0BB8910F-6B4B-6849-8713-B1688B9978F1}" presName="imgShp" presStyleLbl="fgImgPlace1" presStyleIdx="2" presStyleCnt="4"/>
      <dgm:spPr/>
    </dgm:pt>
    <dgm:pt modelId="{C123EE5F-DCB4-7B49-B9EC-0DEFEA5225C9}" type="pres">
      <dgm:prSet presAssocID="{0BB8910F-6B4B-6849-8713-B1688B9978F1}" presName="txShp" presStyleLbl="node1" presStyleIdx="2" presStyleCnt="4">
        <dgm:presLayoutVars>
          <dgm:bulletEnabled val="1"/>
        </dgm:presLayoutVars>
      </dgm:prSet>
      <dgm:spPr/>
    </dgm:pt>
    <dgm:pt modelId="{3BA21042-9191-CA4F-A684-8F5E6DDA8DB7}" type="pres">
      <dgm:prSet presAssocID="{65A3DB4A-1B5A-464D-800F-8EEBCB29356E}" presName="spacing" presStyleCnt="0"/>
      <dgm:spPr/>
    </dgm:pt>
    <dgm:pt modelId="{74865012-39DF-5442-A2CF-07DB639247C4}" type="pres">
      <dgm:prSet presAssocID="{9A7E95AB-265A-9546-9EE4-477B7DFB2A0B}" presName="composite" presStyleCnt="0"/>
      <dgm:spPr/>
    </dgm:pt>
    <dgm:pt modelId="{5CA915FB-2D78-C44F-B3CA-843AFE4883BD}" type="pres">
      <dgm:prSet presAssocID="{9A7E95AB-265A-9546-9EE4-477B7DFB2A0B}" presName="imgShp" presStyleLbl="fgImgPlace1" presStyleIdx="3" presStyleCnt="4"/>
      <dgm:spPr/>
    </dgm:pt>
    <dgm:pt modelId="{E1F3FC8E-1FC3-DC4B-BA9F-7E8662B5A818}" type="pres">
      <dgm:prSet presAssocID="{9A7E95AB-265A-9546-9EE4-477B7DFB2A0B}" presName="txShp" presStyleLbl="node1" presStyleIdx="3" presStyleCnt="4">
        <dgm:presLayoutVars>
          <dgm:bulletEnabled val="1"/>
        </dgm:presLayoutVars>
      </dgm:prSet>
      <dgm:spPr/>
    </dgm:pt>
  </dgm:ptLst>
  <dgm:cxnLst>
    <dgm:cxn modelId="{6094B023-D6EF-F74D-9BF2-04F76B52A81F}" type="presOf" srcId="{33C1D127-D713-4B4E-BA9D-D03EE6AEA985}" destId="{4218FE12-AC49-6A46-B28E-CBEE1C27B5AD}" srcOrd="0" destOrd="0" presId="urn:microsoft.com/office/officeart/2005/8/layout/vList3"/>
    <dgm:cxn modelId="{FA6E3E30-9CA1-4843-A779-5786B399D68A}" srcId="{569A3EEF-EFE0-B341-82FA-96910111B84C}" destId="{9A7E95AB-265A-9546-9EE4-477B7DFB2A0B}" srcOrd="3" destOrd="0" parTransId="{3D0B5DA1-B441-6045-AA32-C76C8300C32C}" sibTransId="{E1D111E3-102E-9C49-8F26-D3684E8DE4C9}"/>
    <dgm:cxn modelId="{3904E950-103D-4E49-9516-99B71F6DF932}" type="presOf" srcId="{9DF41279-5901-EC45-AACB-C9B7F69C7E65}" destId="{E1F3FC8E-1FC3-DC4B-BA9F-7E8662B5A818}" srcOrd="0" destOrd="1" presId="urn:microsoft.com/office/officeart/2005/8/layout/vList3"/>
    <dgm:cxn modelId="{5B0B2C60-BB27-8348-AE17-F3BEAB4CFB34}" type="presOf" srcId="{569A3EEF-EFE0-B341-82FA-96910111B84C}" destId="{7B6C831E-8224-5448-B722-55FC7DC016FB}" srcOrd="0" destOrd="0" presId="urn:microsoft.com/office/officeart/2005/8/layout/vList3"/>
    <dgm:cxn modelId="{3D941872-4BE3-5F42-B942-01AC4C0624ED}" type="presOf" srcId="{9A7E95AB-265A-9546-9EE4-477B7DFB2A0B}" destId="{E1F3FC8E-1FC3-DC4B-BA9F-7E8662B5A818}" srcOrd="0" destOrd="0" presId="urn:microsoft.com/office/officeart/2005/8/layout/vList3"/>
    <dgm:cxn modelId="{7D1AD972-3A8D-A745-A081-E3ECFB97860D}" srcId="{569A3EEF-EFE0-B341-82FA-96910111B84C}" destId="{0BB8910F-6B4B-6849-8713-B1688B9978F1}" srcOrd="2" destOrd="0" parTransId="{4D7285FA-DBE1-664A-B5DA-0C93D77B3C0E}" sibTransId="{65A3DB4A-1B5A-464D-800F-8EEBCB29356E}"/>
    <dgm:cxn modelId="{1F619F75-4F63-E840-BCB7-85164B173CDE}" srcId="{569A3EEF-EFE0-B341-82FA-96910111B84C}" destId="{33C1D127-D713-4B4E-BA9D-D03EE6AEA985}" srcOrd="1" destOrd="0" parTransId="{812A74AA-3D8E-E741-AC28-8C7F8383C69A}" sibTransId="{9FD6C86B-C5E0-074D-BF8C-47787D2D49A4}"/>
    <dgm:cxn modelId="{A92BD378-93D1-9D4B-B2A5-97F28AB05451}" srcId="{9A7E95AB-265A-9546-9EE4-477B7DFB2A0B}" destId="{9DF41279-5901-EC45-AACB-C9B7F69C7E65}" srcOrd="0" destOrd="0" parTransId="{ADDCA99C-79D2-A64A-851B-B84B7EEDC2DB}" sibTransId="{9170B194-A7AA-4042-BDC8-BAA272668FAD}"/>
    <dgm:cxn modelId="{B765D6BA-5E49-994A-A1F3-430C634CD49C}" type="presOf" srcId="{BF265AE9-BF2D-FA4D-AAB5-6D8877DA20C5}" destId="{62B30FCA-4139-A347-A8E6-1131F5C0CE88}" srcOrd="0" destOrd="0" presId="urn:microsoft.com/office/officeart/2005/8/layout/vList3"/>
    <dgm:cxn modelId="{3959A4BD-7B30-9A44-A5BF-EAEEF0AE061F}" srcId="{569A3EEF-EFE0-B341-82FA-96910111B84C}" destId="{BF265AE9-BF2D-FA4D-AAB5-6D8877DA20C5}" srcOrd="0" destOrd="0" parTransId="{6C443B25-83F1-8A4B-9541-4871E4E5711D}" sibTransId="{F7F4A5D5-C7CC-824C-9892-B03478CCCB9A}"/>
    <dgm:cxn modelId="{D14C8BD7-1071-CE4A-BD42-CE45CBDCA12E}" type="presOf" srcId="{0BB8910F-6B4B-6849-8713-B1688B9978F1}" destId="{C123EE5F-DCB4-7B49-B9EC-0DEFEA5225C9}" srcOrd="0" destOrd="0" presId="urn:microsoft.com/office/officeart/2005/8/layout/vList3"/>
    <dgm:cxn modelId="{CCF48042-E439-2A49-9838-1B787E62F52F}" type="presParOf" srcId="{7B6C831E-8224-5448-B722-55FC7DC016FB}" destId="{208E4F9C-1BA0-524D-920F-6A3A2A8375E6}" srcOrd="0" destOrd="0" presId="urn:microsoft.com/office/officeart/2005/8/layout/vList3"/>
    <dgm:cxn modelId="{9F2C3502-44FF-4348-B255-4FE555300A83}" type="presParOf" srcId="{208E4F9C-1BA0-524D-920F-6A3A2A8375E6}" destId="{61B4BD7D-1C18-5C49-92EE-59BFA69A270B}" srcOrd="0" destOrd="0" presId="urn:microsoft.com/office/officeart/2005/8/layout/vList3"/>
    <dgm:cxn modelId="{F943FB16-6403-F549-BEC0-09B2B8EB1FC0}" type="presParOf" srcId="{208E4F9C-1BA0-524D-920F-6A3A2A8375E6}" destId="{62B30FCA-4139-A347-A8E6-1131F5C0CE88}" srcOrd="1" destOrd="0" presId="urn:microsoft.com/office/officeart/2005/8/layout/vList3"/>
    <dgm:cxn modelId="{33A04654-6226-1147-9ADF-5132E8467963}" type="presParOf" srcId="{7B6C831E-8224-5448-B722-55FC7DC016FB}" destId="{8425F775-1FBF-714C-99AF-42FAF6C01055}" srcOrd="1" destOrd="0" presId="urn:microsoft.com/office/officeart/2005/8/layout/vList3"/>
    <dgm:cxn modelId="{E3768D90-AF83-EE48-B55A-44FC09DA187B}" type="presParOf" srcId="{7B6C831E-8224-5448-B722-55FC7DC016FB}" destId="{BC2F46BD-021B-B643-BA23-9C0F6DE80779}" srcOrd="2" destOrd="0" presId="urn:microsoft.com/office/officeart/2005/8/layout/vList3"/>
    <dgm:cxn modelId="{A1671542-E13B-1442-9FA1-169EDD679CCE}" type="presParOf" srcId="{BC2F46BD-021B-B643-BA23-9C0F6DE80779}" destId="{8BEC0F52-D031-C74B-8D7C-4143C9A17E62}" srcOrd="0" destOrd="0" presId="urn:microsoft.com/office/officeart/2005/8/layout/vList3"/>
    <dgm:cxn modelId="{369958AD-68BE-AB4B-BC58-549A53340A38}" type="presParOf" srcId="{BC2F46BD-021B-B643-BA23-9C0F6DE80779}" destId="{4218FE12-AC49-6A46-B28E-CBEE1C27B5AD}" srcOrd="1" destOrd="0" presId="urn:microsoft.com/office/officeart/2005/8/layout/vList3"/>
    <dgm:cxn modelId="{71C8F790-4C1D-8949-B589-4CF929CD77BB}" type="presParOf" srcId="{7B6C831E-8224-5448-B722-55FC7DC016FB}" destId="{9CC6386F-E7C7-F844-9C99-ABF3997A5246}" srcOrd="3" destOrd="0" presId="urn:microsoft.com/office/officeart/2005/8/layout/vList3"/>
    <dgm:cxn modelId="{B9C7F455-9BEE-CE44-AFA1-62C4E984FD2F}" type="presParOf" srcId="{7B6C831E-8224-5448-B722-55FC7DC016FB}" destId="{08E274CF-4745-FC44-B66A-C340000DC782}" srcOrd="4" destOrd="0" presId="urn:microsoft.com/office/officeart/2005/8/layout/vList3"/>
    <dgm:cxn modelId="{3B1637B3-821A-514D-87EE-BF3733CEC47D}" type="presParOf" srcId="{08E274CF-4745-FC44-B66A-C340000DC782}" destId="{3DC6E82C-4AF6-8647-A49D-E8D2D84603CE}" srcOrd="0" destOrd="0" presId="urn:microsoft.com/office/officeart/2005/8/layout/vList3"/>
    <dgm:cxn modelId="{C6DE4688-11FD-C743-8841-2DB6440AFF0A}" type="presParOf" srcId="{08E274CF-4745-FC44-B66A-C340000DC782}" destId="{C123EE5F-DCB4-7B49-B9EC-0DEFEA5225C9}" srcOrd="1" destOrd="0" presId="urn:microsoft.com/office/officeart/2005/8/layout/vList3"/>
    <dgm:cxn modelId="{A1CCE1D8-9464-3B43-BAEA-0F04B9CBE909}" type="presParOf" srcId="{7B6C831E-8224-5448-B722-55FC7DC016FB}" destId="{3BA21042-9191-CA4F-A684-8F5E6DDA8DB7}" srcOrd="5" destOrd="0" presId="urn:microsoft.com/office/officeart/2005/8/layout/vList3"/>
    <dgm:cxn modelId="{070C9DDD-831F-5E4B-8594-195365DBDD28}" type="presParOf" srcId="{7B6C831E-8224-5448-B722-55FC7DC016FB}" destId="{74865012-39DF-5442-A2CF-07DB639247C4}" srcOrd="6" destOrd="0" presId="urn:microsoft.com/office/officeart/2005/8/layout/vList3"/>
    <dgm:cxn modelId="{19AE4E28-E2AD-F04A-9C7D-1F011A094B03}" type="presParOf" srcId="{74865012-39DF-5442-A2CF-07DB639247C4}" destId="{5CA915FB-2D78-C44F-B3CA-843AFE4883BD}" srcOrd="0" destOrd="0" presId="urn:microsoft.com/office/officeart/2005/8/layout/vList3"/>
    <dgm:cxn modelId="{EE00B159-00C7-6C41-A274-E520D4175BA4}" type="presParOf" srcId="{74865012-39DF-5442-A2CF-07DB639247C4}" destId="{E1F3FC8E-1FC3-DC4B-BA9F-7E8662B5A81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1050DB-F52E-BE40-AD43-26C29E24040D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DC7B06AB-E8C3-7C45-A632-D0632641D66C}">
      <dgm:prSet custT="1"/>
      <dgm:spPr/>
      <dgm:t>
        <a:bodyPr/>
        <a:lstStyle/>
        <a:p>
          <a:pPr algn="ctr"/>
          <a:r>
            <a:rPr lang="es-ES" sz="2000" b="1" dirty="0"/>
            <a:t>3. Begin Programme Self-Evaluation: October 2020 onwards</a:t>
          </a:r>
          <a:endParaRPr lang="en-IE" sz="2000" b="1" dirty="0"/>
        </a:p>
      </dgm:t>
    </dgm:pt>
    <dgm:pt modelId="{3F40D4C9-8581-A442-B575-19C0A103F692}" type="parTrans" cxnId="{26DCAEFF-E84A-E746-9039-D5A24FAC3718}">
      <dgm:prSet/>
      <dgm:spPr/>
      <dgm:t>
        <a:bodyPr/>
        <a:lstStyle/>
        <a:p>
          <a:endParaRPr lang="en-US"/>
        </a:p>
      </dgm:t>
    </dgm:pt>
    <dgm:pt modelId="{AA6423FE-90E5-6645-A93E-1899E2285C66}" type="sibTrans" cxnId="{26DCAEFF-E84A-E746-9039-D5A24FAC3718}">
      <dgm:prSet/>
      <dgm:spPr/>
      <dgm:t>
        <a:bodyPr/>
        <a:lstStyle/>
        <a:p>
          <a:endParaRPr lang="en-US"/>
        </a:p>
      </dgm:t>
    </dgm:pt>
    <dgm:pt modelId="{3B8AE585-2EF2-1645-9B1C-9EECD8E09753}">
      <dgm:prSet/>
      <dgm:spPr/>
      <dgm:t>
        <a:bodyPr/>
        <a:lstStyle/>
        <a:p>
          <a:pPr>
            <a:buSzPct val="62000"/>
            <a:buNone/>
          </a:pPr>
          <a:r>
            <a:rPr lang="es-ES" b="1" u="sng" dirty="0">
              <a:cs typeface="Franklin Gothic Book"/>
            </a:rPr>
            <a:t>Haitian Partners will</a:t>
          </a:r>
          <a:r>
            <a:rPr lang="es-ES" b="1" dirty="0">
              <a:cs typeface="Franklin Gothic Book"/>
            </a:rPr>
            <a:t>: </a:t>
          </a:r>
          <a:r>
            <a:rPr lang="es-ES" dirty="0">
              <a:cs typeface="Franklin Gothic Book"/>
            </a:rPr>
            <a:t>Produce an early draft/outline of their Programme Self-Evaluation by 20th November 2020 and a further draft by mid- February 2021</a:t>
          </a:r>
          <a:endParaRPr lang="en-IE" dirty="0"/>
        </a:p>
      </dgm:t>
    </dgm:pt>
    <dgm:pt modelId="{3240A2A1-0154-554B-9044-E348CB618E29}" type="parTrans" cxnId="{E9D5BB0D-6E23-2347-AF75-EDD305510F7E}">
      <dgm:prSet/>
      <dgm:spPr/>
      <dgm:t>
        <a:bodyPr/>
        <a:lstStyle/>
        <a:p>
          <a:endParaRPr lang="en-US"/>
        </a:p>
      </dgm:t>
    </dgm:pt>
    <dgm:pt modelId="{01055B1B-1612-754A-A4AF-E17BCB2C03D2}" type="sibTrans" cxnId="{E9D5BB0D-6E23-2347-AF75-EDD305510F7E}">
      <dgm:prSet/>
      <dgm:spPr/>
      <dgm:t>
        <a:bodyPr/>
        <a:lstStyle/>
        <a:p>
          <a:endParaRPr lang="en-US"/>
        </a:p>
      </dgm:t>
    </dgm:pt>
    <dgm:pt modelId="{95D2AC3C-782E-9843-9DB8-798B31B3DBD5}">
      <dgm:prSet/>
      <dgm:spPr/>
      <dgm:t>
        <a:bodyPr/>
        <a:lstStyle/>
        <a:p>
          <a:pPr>
            <a:buSzPct val="62000"/>
            <a:buNone/>
          </a:pPr>
          <a:r>
            <a:rPr lang="es-ES" b="0" u="sng" dirty="0">
              <a:cs typeface="Franklin Gothic Book"/>
            </a:rPr>
            <a:t>UCC will: </a:t>
          </a:r>
          <a:r>
            <a:rPr lang="es-ES" dirty="0">
              <a:cs typeface="Franklin Gothic Book"/>
            </a:rPr>
            <a:t>Review drafts and provide commentary to inform the next versión</a:t>
          </a:r>
          <a:endParaRPr lang="en-US" dirty="0"/>
        </a:p>
      </dgm:t>
    </dgm:pt>
    <dgm:pt modelId="{D82A9BC8-48F2-4944-B65D-76A51281CE5E}" type="parTrans" cxnId="{27EE4227-0083-EB4E-87A3-50F35A2BD411}">
      <dgm:prSet/>
      <dgm:spPr/>
      <dgm:t>
        <a:bodyPr/>
        <a:lstStyle/>
        <a:p>
          <a:endParaRPr lang="en-US"/>
        </a:p>
      </dgm:t>
    </dgm:pt>
    <dgm:pt modelId="{E38DC232-6FBB-F549-8E7A-78D1F7379B66}" type="sibTrans" cxnId="{27EE4227-0083-EB4E-87A3-50F35A2BD411}">
      <dgm:prSet/>
      <dgm:spPr/>
      <dgm:t>
        <a:bodyPr/>
        <a:lstStyle/>
        <a:p>
          <a:endParaRPr lang="en-US"/>
        </a:p>
      </dgm:t>
    </dgm:pt>
    <dgm:pt modelId="{B128FF1F-AFA2-ED49-B877-DC9082CE3653}">
      <dgm:prSet/>
      <dgm:spPr/>
      <dgm:t>
        <a:bodyPr/>
        <a:lstStyle/>
        <a:p>
          <a:pPr>
            <a:buSzPct val="62000"/>
            <a:buNone/>
          </a:pPr>
          <a:r>
            <a:rPr lang="es-ES" b="1" u="sng" dirty="0">
              <a:cs typeface="Franklin Gothic Book"/>
            </a:rPr>
            <a:t>Both parties will</a:t>
          </a:r>
          <a:r>
            <a:rPr lang="es-ES" b="1" dirty="0">
              <a:cs typeface="Franklin Gothic Book"/>
            </a:rPr>
            <a:t>: </a:t>
          </a:r>
          <a:r>
            <a:rPr lang="es-ES" dirty="0">
              <a:cs typeface="Franklin Gothic Book"/>
            </a:rPr>
            <a:t> work together to achieve effective Programme Self-Evaluation Reports which will be finalised by April 2021.</a:t>
          </a:r>
          <a:endParaRPr lang="en-IE" dirty="0"/>
        </a:p>
      </dgm:t>
    </dgm:pt>
    <dgm:pt modelId="{3D3F6DC0-33FC-7648-A4C2-CE3CA4232FBD}" type="parTrans" cxnId="{3A235B7F-EF40-F949-8E55-34F0D38B4CBE}">
      <dgm:prSet/>
      <dgm:spPr/>
      <dgm:t>
        <a:bodyPr/>
        <a:lstStyle/>
        <a:p>
          <a:endParaRPr lang="en-US"/>
        </a:p>
      </dgm:t>
    </dgm:pt>
    <dgm:pt modelId="{ABB4462A-44CC-5B4E-A98F-FB791D30590F}" type="sibTrans" cxnId="{3A235B7F-EF40-F949-8E55-34F0D38B4CBE}">
      <dgm:prSet/>
      <dgm:spPr/>
      <dgm:t>
        <a:bodyPr/>
        <a:lstStyle/>
        <a:p>
          <a:endParaRPr lang="en-US"/>
        </a:p>
      </dgm:t>
    </dgm:pt>
    <dgm:pt modelId="{45B82461-A150-394A-AC6D-6F0BF731F8E1}">
      <dgm:prSet/>
      <dgm:spPr/>
      <dgm:t>
        <a:bodyPr/>
        <a:lstStyle/>
        <a:p>
          <a:pPr>
            <a:buSzPct val="62000"/>
            <a:buNone/>
          </a:pPr>
          <a:r>
            <a:rPr lang="es-ES" b="0" u="sng" dirty="0">
              <a:cs typeface="Franklin Gothic Book"/>
            </a:rPr>
            <a:t>UCC will: </a:t>
          </a:r>
          <a:r>
            <a:rPr lang="es-ES" b="1" dirty="0">
              <a:cs typeface="Franklin Gothic Book"/>
            </a:rPr>
            <a:t>Identify </a:t>
          </a:r>
          <a:r>
            <a:rPr lang="es-ES" dirty="0">
              <a:cs typeface="Franklin Gothic Book"/>
            </a:rPr>
            <a:t>the European external experts to conduct External Evaluation </a:t>
          </a:r>
        </a:p>
      </dgm:t>
    </dgm:pt>
    <dgm:pt modelId="{3ACF8F73-FE51-E548-9400-05E774ECF763}" type="parTrans" cxnId="{F086D35E-1937-AD43-8A5A-6268CA9EF478}">
      <dgm:prSet/>
      <dgm:spPr/>
      <dgm:t>
        <a:bodyPr/>
        <a:lstStyle/>
        <a:p>
          <a:endParaRPr lang="en-US"/>
        </a:p>
      </dgm:t>
    </dgm:pt>
    <dgm:pt modelId="{8715C3C0-B660-574B-AC08-E7C1451B2D9B}" type="sibTrans" cxnId="{F086D35E-1937-AD43-8A5A-6268CA9EF478}">
      <dgm:prSet/>
      <dgm:spPr/>
      <dgm:t>
        <a:bodyPr/>
        <a:lstStyle/>
        <a:p>
          <a:endParaRPr lang="en-US"/>
        </a:p>
      </dgm:t>
    </dgm:pt>
    <dgm:pt modelId="{63DBA629-D781-4042-8802-5EFAE8608E51}" type="pres">
      <dgm:prSet presAssocID="{871050DB-F52E-BE40-AD43-26C29E24040D}" presName="linear" presStyleCnt="0">
        <dgm:presLayoutVars>
          <dgm:animLvl val="lvl"/>
          <dgm:resizeHandles val="exact"/>
        </dgm:presLayoutVars>
      </dgm:prSet>
      <dgm:spPr/>
    </dgm:pt>
    <dgm:pt modelId="{EF796BE8-BD4D-7B4E-AA10-1914A7083683}" type="pres">
      <dgm:prSet presAssocID="{DC7B06AB-E8C3-7C45-A632-D0632641D66C}" presName="parentText" presStyleLbl="node1" presStyleIdx="0" presStyleCnt="5" custLinFactY="-42161" custLinFactNeighborX="816" custLinFactNeighborY="-100000">
        <dgm:presLayoutVars>
          <dgm:chMax val="0"/>
          <dgm:bulletEnabled val="1"/>
        </dgm:presLayoutVars>
      </dgm:prSet>
      <dgm:spPr/>
    </dgm:pt>
    <dgm:pt modelId="{8D45F753-926D-C14D-8F25-0E4F2669C70B}" type="pres">
      <dgm:prSet presAssocID="{AA6423FE-90E5-6645-A93E-1899E2285C66}" presName="spacer" presStyleCnt="0"/>
      <dgm:spPr/>
    </dgm:pt>
    <dgm:pt modelId="{6F987853-AC4C-0849-A290-7970FA5A176A}" type="pres">
      <dgm:prSet presAssocID="{3B8AE585-2EF2-1645-9B1C-9EECD8E09753}" presName="parentText" presStyleLbl="node1" presStyleIdx="1" presStyleCnt="5" custScaleX="82645" custScaleY="185284">
        <dgm:presLayoutVars>
          <dgm:chMax val="0"/>
          <dgm:bulletEnabled val="1"/>
        </dgm:presLayoutVars>
      </dgm:prSet>
      <dgm:spPr/>
    </dgm:pt>
    <dgm:pt modelId="{92511FEF-D646-7A44-ACEF-1E4F69EECF2D}" type="pres">
      <dgm:prSet presAssocID="{01055B1B-1612-754A-A4AF-E17BCB2C03D2}" presName="spacer" presStyleCnt="0"/>
      <dgm:spPr/>
    </dgm:pt>
    <dgm:pt modelId="{173DFC8F-E3B4-5C43-AD42-D687A3D2089B}" type="pres">
      <dgm:prSet presAssocID="{95D2AC3C-782E-9843-9DB8-798B31B3DBD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3411249-BF5C-4E4C-BDDF-21ED8FC9B438}" type="pres">
      <dgm:prSet presAssocID="{E38DC232-6FBB-F549-8E7A-78D1F7379B66}" presName="spacer" presStyleCnt="0"/>
      <dgm:spPr/>
    </dgm:pt>
    <dgm:pt modelId="{C1CF8050-712C-8741-B100-AF50D532863E}" type="pres">
      <dgm:prSet presAssocID="{45B82461-A150-394A-AC6D-6F0BF731F8E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84D9E56-F209-FE44-94FD-17F3B9BAA65E}" type="pres">
      <dgm:prSet presAssocID="{8715C3C0-B660-574B-AC08-E7C1451B2D9B}" presName="spacer" presStyleCnt="0"/>
      <dgm:spPr/>
    </dgm:pt>
    <dgm:pt modelId="{D773C253-B6A9-594F-A322-406B47BAC8B7}" type="pres">
      <dgm:prSet presAssocID="{B128FF1F-AFA2-ED49-B877-DC9082CE3653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4A40C06-FBB9-8F41-B2A9-280696095F60}" type="presOf" srcId="{45B82461-A150-394A-AC6D-6F0BF731F8E1}" destId="{C1CF8050-712C-8741-B100-AF50D532863E}" srcOrd="0" destOrd="0" presId="urn:microsoft.com/office/officeart/2005/8/layout/vList2"/>
    <dgm:cxn modelId="{E9D5BB0D-6E23-2347-AF75-EDD305510F7E}" srcId="{871050DB-F52E-BE40-AD43-26C29E24040D}" destId="{3B8AE585-2EF2-1645-9B1C-9EECD8E09753}" srcOrd="1" destOrd="0" parTransId="{3240A2A1-0154-554B-9044-E348CB618E29}" sibTransId="{01055B1B-1612-754A-A4AF-E17BCB2C03D2}"/>
    <dgm:cxn modelId="{4E634C22-7BBC-6548-A0B4-180890182FEF}" type="presOf" srcId="{B128FF1F-AFA2-ED49-B877-DC9082CE3653}" destId="{D773C253-B6A9-594F-A322-406B47BAC8B7}" srcOrd="0" destOrd="0" presId="urn:microsoft.com/office/officeart/2005/8/layout/vList2"/>
    <dgm:cxn modelId="{27EE4227-0083-EB4E-87A3-50F35A2BD411}" srcId="{871050DB-F52E-BE40-AD43-26C29E24040D}" destId="{95D2AC3C-782E-9843-9DB8-798B31B3DBD5}" srcOrd="2" destOrd="0" parTransId="{D82A9BC8-48F2-4944-B65D-76A51281CE5E}" sibTransId="{E38DC232-6FBB-F549-8E7A-78D1F7379B66}"/>
    <dgm:cxn modelId="{F086D35E-1937-AD43-8A5A-6268CA9EF478}" srcId="{871050DB-F52E-BE40-AD43-26C29E24040D}" destId="{45B82461-A150-394A-AC6D-6F0BF731F8E1}" srcOrd="3" destOrd="0" parTransId="{3ACF8F73-FE51-E548-9400-05E774ECF763}" sibTransId="{8715C3C0-B660-574B-AC08-E7C1451B2D9B}"/>
    <dgm:cxn modelId="{3A235B7F-EF40-F949-8E55-34F0D38B4CBE}" srcId="{871050DB-F52E-BE40-AD43-26C29E24040D}" destId="{B128FF1F-AFA2-ED49-B877-DC9082CE3653}" srcOrd="4" destOrd="0" parTransId="{3D3F6DC0-33FC-7648-A4C2-CE3CA4232FBD}" sibTransId="{ABB4462A-44CC-5B4E-A98F-FB791D30590F}"/>
    <dgm:cxn modelId="{5C9809BF-2EB4-9C48-898A-FC79332E538E}" type="presOf" srcId="{95D2AC3C-782E-9843-9DB8-798B31B3DBD5}" destId="{173DFC8F-E3B4-5C43-AD42-D687A3D2089B}" srcOrd="0" destOrd="0" presId="urn:microsoft.com/office/officeart/2005/8/layout/vList2"/>
    <dgm:cxn modelId="{EB2CF2C8-BDF4-7641-BC2F-2FDB3CB0F361}" type="presOf" srcId="{871050DB-F52E-BE40-AD43-26C29E24040D}" destId="{63DBA629-D781-4042-8802-5EFAE8608E51}" srcOrd="0" destOrd="0" presId="urn:microsoft.com/office/officeart/2005/8/layout/vList2"/>
    <dgm:cxn modelId="{ADAD69DB-55CE-2142-88CF-2A9EAD6F5936}" type="presOf" srcId="{3B8AE585-2EF2-1645-9B1C-9EECD8E09753}" destId="{6F987853-AC4C-0849-A290-7970FA5A176A}" srcOrd="0" destOrd="0" presId="urn:microsoft.com/office/officeart/2005/8/layout/vList2"/>
    <dgm:cxn modelId="{6D8E91E1-944E-1D42-AC74-E784D968A4BB}" type="presOf" srcId="{DC7B06AB-E8C3-7C45-A632-D0632641D66C}" destId="{EF796BE8-BD4D-7B4E-AA10-1914A7083683}" srcOrd="0" destOrd="0" presId="urn:microsoft.com/office/officeart/2005/8/layout/vList2"/>
    <dgm:cxn modelId="{26DCAEFF-E84A-E746-9039-D5A24FAC3718}" srcId="{871050DB-F52E-BE40-AD43-26C29E24040D}" destId="{DC7B06AB-E8C3-7C45-A632-D0632641D66C}" srcOrd="0" destOrd="0" parTransId="{3F40D4C9-8581-A442-B575-19C0A103F692}" sibTransId="{AA6423FE-90E5-6645-A93E-1899E2285C66}"/>
    <dgm:cxn modelId="{91E48E9F-1F47-ED42-8855-36F21F84F21E}" type="presParOf" srcId="{63DBA629-D781-4042-8802-5EFAE8608E51}" destId="{EF796BE8-BD4D-7B4E-AA10-1914A7083683}" srcOrd="0" destOrd="0" presId="urn:microsoft.com/office/officeart/2005/8/layout/vList2"/>
    <dgm:cxn modelId="{6090FC08-1260-AD44-9AC5-BA93598440B5}" type="presParOf" srcId="{63DBA629-D781-4042-8802-5EFAE8608E51}" destId="{8D45F753-926D-C14D-8F25-0E4F2669C70B}" srcOrd="1" destOrd="0" presId="urn:microsoft.com/office/officeart/2005/8/layout/vList2"/>
    <dgm:cxn modelId="{B2E3A547-01F2-0A4D-B839-16FA9897DFCA}" type="presParOf" srcId="{63DBA629-D781-4042-8802-5EFAE8608E51}" destId="{6F987853-AC4C-0849-A290-7970FA5A176A}" srcOrd="2" destOrd="0" presId="urn:microsoft.com/office/officeart/2005/8/layout/vList2"/>
    <dgm:cxn modelId="{C8783ABD-B26C-8744-8FB7-201CAC393BEE}" type="presParOf" srcId="{63DBA629-D781-4042-8802-5EFAE8608E51}" destId="{92511FEF-D646-7A44-ACEF-1E4F69EECF2D}" srcOrd="3" destOrd="0" presId="urn:microsoft.com/office/officeart/2005/8/layout/vList2"/>
    <dgm:cxn modelId="{3154BB09-D03F-7D43-AFF3-70988A8F946F}" type="presParOf" srcId="{63DBA629-D781-4042-8802-5EFAE8608E51}" destId="{173DFC8F-E3B4-5C43-AD42-D687A3D2089B}" srcOrd="4" destOrd="0" presId="urn:microsoft.com/office/officeart/2005/8/layout/vList2"/>
    <dgm:cxn modelId="{0DEAFB54-6468-4D4D-976E-649CCD66DCA8}" type="presParOf" srcId="{63DBA629-D781-4042-8802-5EFAE8608E51}" destId="{33411249-BF5C-4E4C-BDDF-21ED8FC9B438}" srcOrd="5" destOrd="0" presId="urn:microsoft.com/office/officeart/2005/8/layout/vList2"/>
    <dgm:cxn modelId="{BA889DE5-770C-394B-8C90-064BFCAAAE22}" type="presParOf" srcId="{63DBA629-D781-4042-8802-5EFAE8608E51}" destId="{C1CF8050-712C-8741-B100-AF50D532863E}" srcOrd="6" destOrd="0" presId="urn:microsoft.com/office/officeart/2005/8/layout/vList2"/>
    <dgm:cxn modelId="{A5B5A4C2-2421-1F4A-B64F-41B437F510D9}" type="presParOf" srcId="{63DBA629-D781-4042-8802-5EFAE8608E51}" destId="{A84D9E56-F209-FE44-94FD-17F3B9BAA65E}" srcOrd="7" destOrd="0" presId="urn:microsoft.com/office/officeart/2005/8/layout/vList2"/>
    <dgm:cxn modelId="{72BCD476-D126-5046-84F1-DE31A2AA33E9}" type="presParOf" srcId="{63DBA629-D781-4042-8802-5EFAE8608E51}" destId="{D773C253-B6A9-594F-A322-406B47BAC8B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30FCA-4139-A347-A8E6-1131F5C0CE88}">
      <dsp:nvSpPr>
        <dsp:cNvPr id="0" name=""/>
        <dsp:cNvSpPr/>
      </dsp:nvSpPr>
      <dsp:spPr>
        <a:xfrm rot="10800000">
          <a:off x="1551647" y="1315"/>
          <a:ext cx="5491885" cy="673410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95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Establish the basics for Programme Self-Evaluation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(now to March 2020)</a:t>
          </a:r>
          <a:endParaRPr lang="en-IE" sz="1600" kern="1200" dirty="0"/>
        </a:p>
      </dsp:txBody>
      <dsp:txXfrm rot="10800000">
        <a:off x="1719999" y="1315"/>
        <a:ext cx="5323533" cy="673410"/>
      </dsp:txXfrm>
    </dsp:sp>
    <dsp:sp modelId="{61B4BD7D-1C18-5C49-92EE-59BFA69A270B}">
      <dsp:nvSpPr>
        <dsp:cNvPr id="0" name=""/>
        <dsp:cNvSpPr/>
      </dsp:nvSpPr>
      <dsp:spPr>
        <a:xfrm>
          <a:off x="1214941" y="1315"/>
          <a:ext cx="673410" cy="67341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18FE12-AC49-6A46-B28E-CBEE1C27B5AD}">
      <dsp:nvSpPr>
        <dsp:cNvPr id="0" name=""/>
        <dsp:cNvSpPr/>
      </dsp:nvSpPr>
      <dsp:spPr>
        <a:xfrm rot="10800000">
          <a:off x="1551647" y="875441"/>
          <a:ext cx="5491885" cy="673410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95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Initial steps in Programme Self-Evaluation 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(March – September,2020)</a:t>
          </a:r>
          <a:endParaRPr lang="en-IE" sz="1600" kern="1200" dirty="0"/>
        </a:p>
      </dsp:txBody>
      <dsp:txXfrm rot="10800000">
        <a:off x="1719999" y="875441"/>
        <a:ext cx="5323533" cy="673410"/>
      </dsp:txXfrm>
    </dsp:sp>
    <dsp:sp modelId="{8BEC0F52-D031-C74B-8D7C-4143C9A17E62}">
      <dsp:nvSpPr>
        <dsp:cNvPr id="0" name=""/>
        <dsp:cNvSpPr/>
      </dsp:nvSpPr>
      <dsp:spPr>
        <a:xfrm>
          <a:off x="1214941" y="875441"/>
          <a:ext cx="673410" cy="67341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23EE5F-DCB4-7B49-B9EC-0DEFEA5225C9}">
      <dsp:nvSpPr>
        <dsp:cNvPr id="0" name=""/>
        <dsp:cNvSpPr/>
      </dsp:nvSpPr>
      <dsp:spPr>
        <a:xfrm rot="10800000">
          <a:off x="1551647" y="1749567"/>
          <a:ext cx="5491885" cy="67341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955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Beginning Progamme Self-Evaluation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(October – April 2021)</a:t>
          </a:r>
          <a:endParaRPr lang="en-IE" sz="1600" kern="1200" dirty="0"/>
        </a:p>
      </dsp:txBody>
      <dsp:txXfrm rot="10800000">
        <a:off x="1719999" y="1749567"/>
        <a:ext cx="5323533" cy="673410"/>
      </dsp:txXfrm>
    </dsp:sp>
    <dsp:sp modelId="{3DC6E82C-4AF6-8647-A49D-E8D2D84603CE}">
      <dsp:nvSpPr>
        <dsp:cNvPr id="0" name=""/>
        <dsp:cNvSpPr/>
      </dsp:nvSpPr>
      <dsp:spPr>
        <a:xfrm>
          <a:off x="1214941" y="1749567"/>
          <a:ext cx="673410" cy="67341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F3FC8E-1FC3-DC4B-BA9F-7E8662B5A818}">
      <dsp:nvSpPr>
        <dsp:cNvPr id="0" name=""/>
        <dsp:cNvSpPr/>
      </dsp:nvSpPr>
      <dsp:spPr>
        <a:xfrm rot="10800000">
          <a:off x="1551647" y="2623693"/>
          <a:ext cx="5491885" cy="67341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955" tIns="60960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External Evaluation Event  (June – August 2021)</a:t>
          </a:r>
          <a:endParaRPr lang="en-IE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E" sz="1200" kern="1200" dirty="0"/>
        </a:p>
      </dsp:txBody>
      <dsp:txXfrm rot="10800000">
        <a:off x="1719999" y="2623693"/>
        <a:ext cx="5323533" cy="673410"/>
      </dsp:txXfrm>
    </dsp:sp>
    <dsp:sp modelId="{5CA915FB-2D78-C44F-B3CA-843AFE4883BD}">
      <dsp:nvSpPr>
        <dsp:cNvPr id="0" name=""/>
        <dsp:cNvSpPr/>
      </dsp:nvSpPr>
      <dsp:spPr>
        <a:xfrm>
          <a:off x="1214941" y="2623693"/>
          <a:ext cx="673410" cy="67341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96BE8-BD4D-7B4E-AA10-1914A7083683}">
      <dsp:nvSpPr>
        <dsp:cNvPr id="0" name=""/>
        <dsp:cNvSpPr/>
      </dsp:nvSpPr>
      <dsp:spPr>
        <a:xfrm>
          <a:off x="0" y="0"/>
          <a:ext cx="8258475" cy="63882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3. Begin Programme Self-Evaluation: October 2020 onwards</a:t>
          </a:r>
          <a:endParaRPr lang="en-IE" sz="2000" b="1" kern="1200" dirty="0"/>
        </a:p>
      </dsp:txBody>
      <dsp:txXfrm>
        <a:off x="31185" y="31185"/>
        <a:ext cx="8196105" cy="576450"/>
      </dsp:txXfrm>
    </dsp:sp>
    <dsp:sp modelId="{6F987853-AC4C-0849-A290-7970FA5A176A}">
      <dsp:nvSpPr>
        <dsp:cNvPr id="0" name=""/>
        <dsp:cNvSpPr/>
      </dsp:nvSpPr>
      <dsp:spPr>
        <a:xfrm>
          <a:off x="716629" y="733441"/>
          <a:ext cx="6825216" cy="1183631"/>
        </a:xfrm>
        <a:prstGeom prst="roundRect">
          <a:avLst/>
        </a:prstGeom>
        <a:solidFill>
          <a:schemeClr val="accent1">
            <a:shade val="50000"/>
            <a:hueOff val="144575"/>
            <a:satOff val="-3024"/>
            <a:lumOff val="168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62000"/>
            <a:buNone/>
          </a:pPr>
          <a:r>
            <a:rPr lang="es-ES" sz="1600" b="1" u="sng" kern="1200" dirty="0">
              <a:cs typeface="Franklin Gothic Book"/>
            </a:rPr>
            <a:t>Haitian Partners will</a:t>
          </a:r>
          <a:r>
            <a:rPr lang="es-ES" sz="1600" b="1" kern="1200" dirty="0">
              <a:cs typeface="Franklin Gothic Book"/>
            </a:rPr>
            <a:t>: </a:t>
          </a:r>
          <a:r>
            <a:rPr lang="es-ES" sz="1600" kern="1200" dirty="0">
              <a:cs typeface="Franklin Gothic Book"/>
            </a:rPr>
            <a:t>Produce an early draft/outline of their Programme Self-Evaluation by 20th November 2020 and a further draft by mid- February 2021</a:t>
          </a:r>
          <a:endParaRPr lang="en-IE" sz="1600" kern="1200" dirty="0"/>
        </a:p>
      </dsp:txBody>
      <dsp:txXfrm>
        <a:off x="774409" y="791221"/>
        <a:ext cx="6709656" cy="1068071"/>
      </dsp:txXfrm>
    </dsp:sp>
    <dsp:sp modelId="{173DFC8F-E3B4-5C43-AD42-D687A3D2089B}">
      <dsp:nvSpPr>
        <dsp:cNvPr id="0" name=""/>
        <dsp:cNvSpPr/>
      </dsp:nvSpPr>
      <dsp:spPr>
        <a:xfrm>
          <a:off x="0" y="1963152"/>
          <a:ext cx="8258475" cy="638820"/>
        </a:xfrm>
        <a:prstGeom prst="roundRect">
          <a:avLst/>
        </a:prstGeom>
        <a:solidFill>
          <a:schemeClr val="accent1">
            <a:shade val="50000"/>
            <a:hueOff val="289149"/>
            <a:satOff val="-6048"/>
            <a:lumOff val="336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62000"/>
            <a:buNone/>
          </a:pPr>
          <a:r>
            <a:rPr lang="es-ES" sz="1600" b="0" u="sng" kern="1200" dirty="0">
              <a:cs typeface="Franklin Gothic Book"/>
            </a:rPr>
            <a:t>UCC will: </a:t>
          </a:r>
          <a:r>
            <a:rPr lang="es-ES" sz="1600" kern="1200" dirty="0">
              <a:cs typeface="Franklin Gothic Book"/>
            </a:rPr>
            <a:t>Review drafts and provide commentary to inform the next versión</a:t>
          </a:r>
          <a:endParaRPr lang="en-US" sz="1600" kern="1200" dirty="0"/>
        </a:p>
      </dsp:txBody>
      <dsp:txXfrm>
        <a:off x="31185" y="1994337"/>
        <a:ext cx="8196105" cy="576450"/>
      </dsp:txXfrm>
    </dsp:sp>
    <dsp:sp modelId="{C1CF8050-712C-8741-B100-AF50D532863E}">
      <dsp:nvSpPr>
        <dsp:cNvPr id="0" name=""/>
        <dsp:cNvSpPr/>
      </dsp:nvSpPr>
      <dsp:spPr>
        <a:xfrm>
          <a:off x="0" y="2648052"/>
          <a:ext cx="8258475" cy="638820"/>
        </a:xfrm>
        <a:prstGeom prst="roundRect">
          <a:avLst/>
        </a:prstGeom>
        <a:solidFill>
          <a:schemeClr val="accent1">
            <a:shade val="50000"/>
            <a:hueOff val="289149"/>
            <a:satOff val="-6048"/>
            <a:lumOff val="336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62000"/>
            <a:buNone/>
          </a:pPr>
          <a:r>
            <a:rPr lang="es-ES" sz="1600" b="0" u="sng" kern="1200" dirty="0">
              <a:cs typeface="Franklin Gothic Book"/>
            </a:rPr>
            <a:t>UCC will: </a:t>
          </a:r>
          <a:r>
            <a:rPr lang="es-ES" sz="1600" b="1" kern="1200" dirty="0">
              <a:cs typeface="Franklin Gothic Book"/>
            </a:rPr>
            <a:t>Identify </a:t>
          </a:r>
          <a:r>
            <a:rPr lang="es-ES" sz="1600" kern="1200" dirty="0">
              <a:cs typeface="Franklin Gothic Book"/>
            </a:rPr>
            <a:t>the European external experts to conduct External Evaluation </a:t>
          </a:r>
        </a:p>
      </dsp:txBody>
      <dsp:txXfrm>
        <a:off x="31185" y="2679237"/>
        <a:ext cx="8196105" cy="576450"/>
      </dsp:txXfrm>
    </dsp:sp>
    <dsp:sp modelId="{D773C253-B6A9-594F-A322-406B47BAC8B7}">
      <dsp:nvSpPr>
        <dsp:cNvPr id="0" name=""/>
        <dsp:cNvSpPr/>
      </dsp:nvSpPr>
      <dsp:spPr>
        <a:xfrm>
          <a:off x="0" y="3332952"/>
          <a:ext cx="8258475" cy="638820"/>
        </a:xfrm>
        <a:prstGeom prst="roundRect">
          <a:avLst/>
        </a:prstGeom>
        <a:solidFill>
          <a:schemeClr val="accent1">
            <a:shade val="50000"/>
            <a:hueOff val="144575"/>
            <a:satOff val="-3024"/>
            <a:lumOff val="168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62000"/>
            <a:buNone/>
          </a:pPr>
          <a:r>
            <a:rPr lang="es-ES" sz="1600" b="1" u="sng" kern="1200" dirty="0">
              <a:cs typeface="Franklin Gothic Book"/>
            </a:rPr>
            <a:t>Both parties will</a:t>
          </a:r>
          <a:r>
            <a:rPr lang="es-ES" sz="1600" b="1" kern="1200" dirty="0">
              <a:cs typeface="Franklin Gothic Book"/>
            </a:rPr>
            <a:t>: </a:t>
          </a:r>
          <a:r>
            <a:rPr lang="es-ES" sz="1600" kern="1200" dirty="0">
              <a:cs typeface="Franklin Gothic Book"/>
            </a:rPr>
            <a:t> work together to achieve effective Programme Self-Evaluation Reports which will be finalised by April 2021.</a:t>
          </a:r>
          <a:endParaRPr lang="en-IE" sz="1600" kern="1200" dirty="0"/>
        </a:p>
      </dsp:txBody>
      <dsp:txXfrm>
        <a:off x="31185" y="3364137"/>
        <a:ext cx="8196105" cy="576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B1D41-0948-6A4C-85AB-86CF803EEBAD}" type="datetimeFigureOut">
              <a:rPr lang="es-ES" smtClean="0"/>
              <a:t>22/7/20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67E6F-4D0A-D142-9AD0-4DBDD0B45586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24057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4CB5E-F4FD-8D4D-8BA5-37232DE7591A}" type="datetimeFigureOut">
              <a:rPr lang="es-ES" smtClean="0"/>
              <a:t>22/7/20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D234F-EF71-0C4C-AA5C-0A068C57C520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14211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D234F-EF71-0C4C-AA5C-0A068C57C52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548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take 5 minutes to write down a specific  question that you have about  programme self-evaluation that you wish this training to address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D234F-EF71-0C4C-AA5C-0A068C57C520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474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D234F-EF71-0C4C-AA5C-0A068C57C52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1292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take 5 minutes to write down a specific  question that you have about  programme self-evaluation that you wish this training to address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D234F-EF71-0C4C-AA5C-0A068C57C520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4425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1"/>
            <a:ext cx="9130473" cy="5140456"/>
          </a:xfrm>
          <a:prstGeom prst="rect">
            <a:avLst/>
          </a:prstGeom>
        </p:spPr>
      </p:pic>
      <p:sp>
        <p:nvSpPr>
          <p:cNvPr id="9" name="Marcador de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597857" y="1883618"/>
            <a:ext cx="4282909" cy="7113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 i="0">
                <a:solidFill>
                  <a:srgbClr val="1D2962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s-ES_tradnl" dirty="0"/>
              <a:t>TITLE</a:t>
            </a:r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631279" y="2649532"/>
            <a:ext cx="4518881" cy="3251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>
                <a:solidFill>
                  <a:srgbClr val="1765AC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s-ES_tradnl" dirty="0"/>
              <a:t>EVENT TITLE</a:t>
            </a:r>
          </a:p>
        </p:txBody>
      </p:sp>
      <p:sp>
        <p:nvSpPr>
          <p:cNvPr id="12" name="Marcador de tex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631279" y="2918906"/>
            <a:ext cx="4642033" cy="3251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>
                <a:solidFill>
                  <a:srgbClr val="0092D2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s-ES_tradnl" dirty="0"/>
              <a:t>PLACE</a:t>
            </a:r>
          </a:p>
        </p:txBody>
      </p:sp>
      <p:sp>
        <p:nvSpPr>
          <p:cNvPr id="13" name="Marcador de texto 10"/>
          <p:cNvSpPr>
            <a:spLocks noGrp="1"/>
          </p:cNvSpPr>
          <p:nvPr>
            <p:ph type="body" sz="quarter" idx="13" hasCustomPrompt="1"/>
          </p:nvPr>
        </p:nvSpPr>
        <p:spPr>
          <a:xfrm>
            <a:off x="631279" y="3128268"/>
            <a:ext cx="4731968" cy="32512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b="1">
                <a:solidFill>
                  <a:srgbClr val="0092D2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s-ES_tradnl" dirty="0"/>
              <a:t>DATE</a:t>
            </a:r>
          </a:p>
        </p:txBody>
      </p:sp>
      <p:sp>
        <p:nvSpPr>
          <p:cNvPr id="19" name="Marcador de texto 10"/>
          <p:cNvSpPr>
            <a:spLocks noGrp="1"/>
          </p:cNvSpPr>
          <p:nvPr>
            <p:ph type="body" sz="quarter" idx="17" hasCustomPrompt="1"/>
          </p:nvPr>
        </p:nvSpPr>
        <p:spPr>
          <a:xfrm>
            <a:off x="631277" y="3453388"/>
            <a:ext cx="4731969" cy="330850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buNone/>
              <a:defRPr lang="es-ES_tradnl" sz="1200" kern="1200" dirty="0" smtClean="0">
                <a:solidFill>
                  <a:srgbClr val="747488"/>
                </a:solidFill>
                <a:latin typeface="+mj-lt"/>
                <a:ea typeface="+mn-ea"/>
                <a:cs typeface="Arial"/>
              </a:defRPr>
            </a:lvl1pPr>
          </a:lstStyle>
          <a:p>
            <a:pPr lvl="0"/>
            <a:r>
              <a:rPr lang="es-ES_tradnl" dirty="0"/>
              <a:t>SPEAKER</a:t>
            </a:r>
          </a:p>
          <a:p>
            <a:pPr lvl="0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1095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0"/>
          <p:cNvSpPr>
            <a:spLocks noGrp="1"/>
          </p:cNvSpPr>
          <p:nvPr>
            <p:ph type="body" sz="quarter" idx="12" hasCustomPrompt="1"/>
          </p:nvPr>
        </p:nvSpPr>
        <p:spPr>
          <a:xfrm>
            <a:off x="636319" y="1022527"/>
            <a:ext cx="5399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s-ES_tradnl" sz="2800" b="1" dirty="0" smtClean="0">
                <a:solidFill>
                  <a:srgbClr val="1765AC"/>
                </a:solidFill>
                <a:latin typeface="+mj-lt"/>
                <a:cs typeface="Arial"/>
              </a:defRPr>
            </a:lvl1pPr>
          </a:lstStyle>
          <a:p>
            <a:pPr marL="0" lvl="0"/>
            <a:r>
              <a:rPr lang="es-ES_tradnl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3501528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216201" y="1582756"/>
            <a:ext cx="6997091" cy="1031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+mj-lt"/>
                <a:cs typeface="Arial"/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change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</a:p>
        </p:txBody>
      </p:sp>
      <p:sp>
        <p:nvSpPr>
          <p:cNvPr id="12" name="Marcador de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1216201" y="3494875"/>
            <a:ext cx="6997091" cy="10318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>
                <a:latin typeface="+mj-lt"/>
                <a:cs typeface="Arial"/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change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1216500" y="1042262"/>
            <a:ext cx="6996792" cy="5397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1D2962"/>
                </a:solidFill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_tradnl" dirty="0"/>
          </a:p>
        </p:txBody>
      </p:sp>
      <p:sp>
        <p:nvSpPr>
          <p:cNvPr id="13" name="Marcador de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1216201" y="3016160"/>
            <a:ext cx="6997091" cy="5397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1">
                <a:solidFill>
                  <a:srgbClr val="1765AC"/>
                </a:solidFill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61799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1199973" y="1572604"/>
            <a:ext cx="6671228" cy="3054102"/>
          </a:xfrm>
          <a:prstGeom prst="rect">
            <a:avLst/>
          </a:prstGeom>
        </p:spPr>
        <p:txBody>
          <a:bodyPr vert="horz"/>
          <a:lstStyle>
            <a:lvl1pPr marL="285750" indent="-285750">
              <a:buClr>
                <a:srgbClr val="1D2962"/>
              </a:buClr>
              <a:buSzPct val="80000"/>
              <a:buFont typeface="Wingdings" charset="2"/>
              <a:buChar char=""/>
              <a:defRPr sz="120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change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1200270" y="1032110"/>
            <a:ext cx="6670931" cy="5397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solidFill>
                  <a:srgbClr val="1D2962"/>
                </a:solidFill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2629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/>
          <p:cNvSpPr>
            <a:spLocks noGrp="1"/>
          </p:cNvSpPr>
          <p:nvPr>
            <p:ph type="pic" sz="quarter" idx="14" hasCustomPrompt="1"/>
          </p:nvPr>
        </p:nvSpPr>
        <p:spPr>
          <a:xfrm>
            <a:off x="5471627" y="1039403"/>
            <a:ext cx="2729512" cy="350496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sq">
            <a:noFill/>
            <a:miter lim="800000"/>
          </a:ln>
          <a:effectLst>
            <a:outerShdw blurRad="55000" dist="18000" dir="5400000" algn="tl" rotWithShape="0">
              <a:srgbClr val="0C3183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vert="horz"/>
          <a:lstStyle>
            <a:lvl1pPr>
              <a:defRPr lang="en-GB" sz="1100" dirty="0"/>
            </a:lvl1pPr>
          </a:lstStyle>
          <a:p>
            <a:pPr marL="0" lvl="0" indent="0">
              <a:buFontTx/>
              <a:buNone/>
            </a:pPr>
            <a:r>
              <a:rPr lang="en-GB" dirty="0"/>
              <a:t>PICTURE</a:t>
            </a:r>
          </a:p>
        </p:txBody>
      </p:sp>
      <p:sp>
        <p:nvSpPr>
          <p:cNvPr id="8" name="Marcador de posición de imagen 6"/>
          <p:cNvSpPr>
            <a:spLocks noGrp="1"/>
          </p:cNvSpPr>
          <p:nvPr>
            <p:ph type="pic" sz="quarter" idx="15" hasCustomPrompt="1"/>
          </p:nvPr>
        </p:nvSpPr>
        <p:spPr>
          <a:xfrm>
            <a:off x="927914" y="2363611"/>
            <a:ext cx="4365112" cy="216535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cap="sq">
            <a:noFill/>
            <a:miter lim="800000"/>
          </a:ln>
          <a:effectLst>
            <a:outerShdw blurRad="55000" dist="18000" dir="5400000" algn="tl" rotWithShape="0">
              <a:srgbClr val="0C3183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vert="horz"/>
          <a:lstStyle>
            <a:lvl1pPr>
              <a:buFontTx/>
              <a:buNone/>
              <a:defRPr lang="en-GB" sz="1100" dirty="0"/>
            </a:lvl1pPr>
          </a:lstStyle>
          <a:p>
            <a:pPr marL="0" lvl="0" indent="0">
              <a:buNone/>
            </a:pPr>
            <a:r>
              <a:rPr lang="en-GB" dirty="0"/>
              <a:t>PICTURE</a:t>
            </a:r>
          </a:p>
        </p:txBody>
      </p:sp>
      <p:sp>
        <p:nvSpPr>
          <p:cNvPr id="6" name="Marcador de texto 9"/>
          <p:cNvSpPr>
            <a:spLocks noGrp="1"/>
          </p:cNvSpPr>
          <p:nvPr>
            <p:ph type="body" sz="quarter" idx="12" hasCustomPrompt="1"/>
          </p:nvPr>
        </p:nvSpPr>
        <p:spPr>
          <a:xfrm>
            <a:off x="927914" y="1487810"/>
            <a:ext cx="4365112" cy="7778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>
                <a:latin typeface="+mj-lt"/>
                <a:cs typeface="Arial"/>
              </a:defRPr>
            </a:lvl1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change</a:t>
            </a:r>
            <a:r>
              <a:rPr lang="es-ES_tradnl" dirty="0"/>
              <a:t>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927914" y="947315"/>
            <a:ext cx="4365112" cy="539750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600" b="1">
                <a:solidFill>
                  <a:srgbClr val="1D2962"/>
                </a:solidFill>
              </a:defRPr>
            </a:lvl1pPr>
          </a:lstStyle>
          <a:p>
            <a:pPr lvl="0"/>
            <a:r>
              <a:rPr lang="es-ES_tradnl" dirty="0" err="1"/>
              <a:t>Title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3656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151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 userDrawn="1"/>
        </p:nvSpPr>
        <p:spPr>
          <a:xfrm>
            <a:off x="2453189" y="1631161"/>
            <a:ext cx="4234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800" b="1">
                <a:solidFill>
                  <a:srgbClr val="01467A"/>
                </a:solidFill>
                <a:latin typeface="Arial"/>
                <a:cs typeface="Arial"/>
              </a:defRPr>
            </a:lvl1pPr>
          </a:lstStyle>
          <a:p>
            <a:pPr algn="l"/>
            <a:r>
              <a:rPr lang="en-GB" sz="6600" dirty="0">
                <a:solidFill>
                  <a:srgbClr val="1D2962"/>
                </a:solidFill>
                <a:latin typeface="+mj-lt"/>
              </a:rPr>
              <a:t>Thank you!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2453189" y="2940783"/>
            <a:ext cx="4217988" cy="113506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="1" i="0">
                <a:solidFill>
                  <a:srgbClr val="1765AC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s-ES_tradnl" dirty="0"/>
              <a:t>SPEAKER</a:t>
            </a:r>
          </a:p>
          <a:p>
            <a:pPr lvl="0"/>
            <a:r>
              <a:rPr lang="es-ES_tradnl" dirty="0"/>
              <a:t>INSTITUTION</a:t>
            </a:r>
          </a:p>
          <a:p>
            <a:pPr lvl="0"/>
            <a:r>
              <a:rPr lang="es-ES_tradnl" dirty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15626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 userDrawn="1"/>
        </p:nvSpPr>
        <p:spPr>
          <a:xfrm>
            <a:off x="8351068" y="4907274"/>
            <a:ext cx="4094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1D2EB81D-5D90-5B45-ABD7-2934922D2BFE}" type="slidenum">
              <a:rPr lang="es-ES" sz="800" smtClean="0">
                <a:solidFill>
                  <a:schemeClr val="bg1"/>
                </a:solidFill>
                <a:latin typeface="Franklin Gothic Book"/>
                <a:cs typeface="Franklin Gothic Book"/>
              </a:rPr>
              <a:pPr algn="l"/>
              <a:t>‹#›</a:t>
            </a:fld>
            <a:endParaRPr lang="es-ES" sz="800" dirty="0">
              <a:solidFill>
                <a:schemeClr val="bg1"/>
              </a:solidFill>
              <a:latin typeface="Franklin Gothic Book"/>
              <a:cs typeface="Franklin Gothic Book"/>
            </a:endParaRPr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58974" y="39058"/>
            <a:ext cx="69971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200" b="1" dirty="0">
                <a:solidFill>
                  <a:srgbClr val="1D2962"/>
                </a:solidFill>
                <a:latin typeface="Franklin Gothic Book"/>
                <a:ea typeface="Lato Light" panose="020F0502020204030203" pitchFamily="34" charset="0"/>
                <a:cs typeface="Franklin Gothic Book"/>
              </a:rPr>
              <a:t>TITLE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21"/>
            <a:ext cx="9130473" cy="514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3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65" r:id="rId7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13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Elizabeth.Noonan@ucc.i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Programme Self-Evaluation 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Online module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/>
              <a:t>23 July 2020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7"/>
          </p:nvPr>
        </p:nvSpPr>
        <p:spPr>
          <a:xfrm>
            <a:off x="631277" y="3453387"/>
            <a:ext cx="4731969" cy="454583"/>
          </a:xfrm>
        </p:spPr>
        <p:txBody>
          <a:bodyPr/>
          <a:lstStyle/>
          <a:p>
            <a:r>
              <a:rPr lang="es-ES_tradnl" b="1" dirty="0"/>
              <a:t>Elizabeth Noonan, Director of Quality Enhancement, University College Cork</a:t>
            </a:r>
          </a:p>
        </p:txBody>
      </p:sp>
    </p:spTree>
    <p:extLst>
      <p:ext uri="{BB962C8B-B14F-4D97-AF65-F5344CB8AC3E}">
        <p14:creationId xmlns:p14="http://schemas.microsoft.com/office/powerpoint/2010/main" val="1813218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69F1A7-13A6-9C43-A3F2-6C43126F73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Overall how </a:t>
            </a:r>
            <a:r>
              <a:rPr lang="en-GB" i="1" dirty="0"/>
              <a:t>effectively</a:t>
            </a:r>
            <a:r>
              <a:rPr lang="en-GB" dirty="0"/>
              <a:t> is the Programme operating in terms of the educational purpose and stated programme outcomes?  </a:t>
            </a:r>
          </a:p>
          <a:p>
            <a:r>
              <a:rPr lang="en-GB" dirty="0"/>
              <a:t>How well do the programme outcomes reflect current and emerging disciplinary knowledge?  </a:t>
            </a:r>
          </a:p>
          <a:p>
            <a:r>
              <a:rPr lang="en-GB" dirty="0"/>
              <a:t>How well do they meet the needs of learners and wider society?  </a:t>
            </a:r>
          </a:p>
          <a:p>
            <a:r>
              <a:rPr lang="en-GB" dirty="0"/>
              <a:t>How well do they fit with the institution’s overall educational strategy or educational orientation?</a:t>
            </a:r>
          </a:p>
          <a:p>
            <a:r>
              <a:rPr lang="en-GB" dirty="0"/>
              <a:t>How well does the range of course units support achievement of the overall programme outcomes?  </a:t>
            </a:r>
          </a:p>
          <a:p>
            <a:endParaRPr lang="en-GB" b="1" dirty="0"/>
          </a:p>
          <a:p>
            <a:pPr marL="0" indent="0">
              <a:buNone/>
            </a:pPr>
            <a:r>
              <a:rPr lang="en-GB" b="1" dirty="0"/>
              <a:t>What evidence might be useful?</a:t>
            </a:r>
          </a:p>
          <a:p>
            <a:pPr lvl="0"/>
            <a:endParaRPr lang="en-GB" dirty="0"/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Programme Learning Outcomes and mapping of these to module learning outcomes</a:t>
            </a:r>
            <a:endParaRPr lang="en-IE" sz="1200" dirty="0"/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Programme structure and content (A table with the all the courses/units for the programme)  (Full descriptions of course units in Appendix)</a:t>
            </a:r>
            <a:endParaRPr lang="en-IE" sz="1200" dirty="0"/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Graduate outcomes and destinations, and any graduate/ alumni feedback </a:t>
            </a:r>
            <a:endParaRPr lang="en-IE" sz="1200" dirty="0"/>
          </a:p>
          <a:p>
            <a:pPr marL="0" indent="0">
              <a:buNone/>
            </a:pPr>
            <a:endParaRPr lang="en-IE" b="1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612537-BC12-2140-BFD8-5E7292EA2A9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Programme Description and Outcomes</a:t>
            </a:r>
          </a:p>
        </p:txBody>
      </p:sp>
    </p:spTree>
    <p:extLst>
      <p:ext uri="{BB962C8B-B14F-4D97-AF65-F5344CB8AC3E}">
        <p14:creationId xmlns:p14="http://schemas.microsoft.com/office/powerpoint/2010/main" val="3432699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6DFA0F-56FD-1240-9313-0988B570C4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Overall how </a:t>
            </a:r>
            <a:r>
              <a:rPr lang="en-GB" i="1" dirty="0"/>
              <a:t>effectively</a:t>
            </a:r>
            <a:r>
              <a:rPr lang="en-GB" dirty="0"/>
              <a:t> are learners supported and enabled to understand and achieve the outcomes of the Programme?  </a:t>
            </a:r>
          </a:p>
          <a:p>
            <a:r>
              <a:rPr lang="en-GB" dirty="0"/>
              <a:t>What is the typical student learning experience? </a:t>
            </a:r>
          </a:p>
          <a:p>
            <a:r>
              <a:rPr lang="en-GB" dirty="0"/>
              <a:t>What types of students enter the programme? </a:t>
            </a:r>
          </a:p>
          <a:p>
            <a:r>
              <a:rPr lang="en-GB" dirty="0"/>
              <a:t>How well do students achieve the programme outcomes?</a:t>
            </a:r>
          </a:p>
          <a:p>
            <a:r>
              <a:rPr lang="en-GB" dirty="0"/>
              <a:t>What is students’ perspective on their learning experience?</a:t>
            </a:r>
          </a:p>
          <a:p>
            <a:r>
              <a:rPr lang="en-GB" dirty="0"/>
              <a:t>What is the staff perspective on the student learning experience?</a:t>
            </a:r>
          </a:p>
          <a:p>
            <a:endParaRPr lang="en-GB" dirty="0"/>
          </a:p>
          <a:p>
            <a:r>
              <a:rPr lang="en-GB" b="1" dirty="0"/>
              <a:t>What evidence might be useful?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Student data: gender, admission standards, progress to graduation, performance (pass/fail/honours)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Student feedback on their learning experience (many ways of gaining this info)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Staff dialogue and review of student performance</a:t>
            </a:r>
            <a:endParaRPr lang="en-IE" sz="1200" dirty="0"/>
          </a:p>
          <a:p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E6982-1844-4F4A-A9A2-28B037E6ED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Learners and learning experience</a:t>
            </a:r>
          </a:p>
        </p:txBody>
      </p:sp>
    </p:spTree>
    <p:extLst>
      <p:ext uri="{BB962C8B-B14F-4D97-AF65-F5344CB8AC3E}">
        <p14:creationId xmlns:p14="http://schemas.microsoft.com/office/powerpoint/2010/main" val="917154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6DFA0F-56FD-1240-9313-0988B570C4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9973" y="1466278"/>
            <a:ext cx="6671228" cy="3212047"/>
          </a:xfrm>
        </p:spPr>
        <p:txBody>
          <a:bodyPr/>
          <a:lstStyle/>
          <a:p>
            <a:r>
              <a:rPr lang="en-GB" dirty="0"/>
              <a:t>What </a:t>
            </a:r>
            <a:r>
              <a:rPr lang="en-GB" i="1" dirty="0"/>
              <a:t>processes</a:t>
            </a:r>
            <a:r>
              <a:rPr lang="en-GB" dirty="0"/>
              <a:t> are in place to ensure that the teaching, learning and assessment approaches are appropriate for the intended programme outcomes, programme content, intended learning experience and diversity of learners? </a:t>
            </a:r>
          </a:p>
          <a:p>
            <a:r>
              <a:rPr lang="en-GB" dirty="0"/>
              <a:t>What is the overall </a:t>
            </a:r>
            <a:r>
              <a:rPr lang="en-GB" i="1" dirty="0"/>
              <a:t>effectiveness</a:t>
            </a:r>
            <a:r>
              <a:rPr lang="en-GB" dirty="0"/>
              <a:t> of the learning, teaching and assessment approaches?   </a:t>
            </a:r>
          </a:p>
          <a:p>
            <a:r>
              <a:rPr lang="en-GB" dirty="0"/>
              <a:t>How well does assessment support learning and students’ engagement with the programme material?  </a:t>
            </a:r>
          </a:p>
          <a:p>
            <a:r>
              <a:rPr lang="en-GB" dirty="0"/>
              <a:t>How well does assessment verify that learning has taken place? </a:t>
            </a:r>
          </a:p>
          <a:p>
            <a:r>
              <a:rPr lang="en-GB" dirty="0"/>
              <a:t>How does assessment approach encourage the development of skills and competence as well as knowledge? </a:t>
            </a:r>
          </a:p>
          <a:p>
            <a:pPr marL="0" indent="0">
              <a:buNone/>
            </a:pPr>
            <a:r>
              <a:rPr lang="en-GB" b="1" dirty="0"/>
              <a:t>What evidence might be useful?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A philosophy or statement of teaching, learning and assessment approach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An assessment matrix which shows all the forms of assessment in use 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What disciplinary or pedagogic  research and scholarship is influencing the programme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What learning resources are available to students?  </a:t>
            </a:r>
            <a:endParaRPr lang="en-US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E6982-1844-4F4A-A9A2-28B037E6ED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0270" y="691116"/>
            <a:ext cx="6670931" cy="880744"/>
          </a:xfrm>
        </p:spPr>
        <p:txBody>
          <a:bodyPr/>
          <a:lstStyle/>
          <a:p>
            <a:r>
              <a:rPr lang="en-US" dirty="0"/>
              <a:t>Teaching and learning &amp; impact of research/scholarship</a:t>
            </a:r>
          </a:p>
        </p:txBody>
      </p:sp>
    </p:spTree>
    <p:extLst>
      <p:ext uri="{BB962C8B-B14F-4D97-AF65-F5344CB8AC3E}">
        <p14:creationId xmlns:p14="http://schemas.microsoft.com/office/powerpoint/2010/main" val="65958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6DFA0F-56FD-1240-9313-0988B570C4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9973" y="1116420"/>
            <a:ext cx="6671228" cy="3561906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r>
              <a:rPr lang="en-GB" dirty="0"/>
              <a:t>What is the range of staff skills and experience supporting the programme?</a:t>
            </a:r>
          </a:p>
          <a:p>
            <a:r>
              <a:rPr lang="en-GB" dirty="0"/>
              <a:t>What </a:t>
            </a:r>
            <a:r>
              <a:rPr lang="en-GB" i="1" dirty="0"/>
              <a:t>processes</a:t>
            </a:r>
            <a:r>
              <a:rPr lang="en-GB" dirty="0"/>
              <a:t> are in place to develop and enhance staff skills, expertise and scholarly activities in the delivery of the programme? </a:t>
            </a:r>
          </a:p>
          <a:p>
            <a:r>
              <a:rPr lang="en-GB" dirty="0"/>
              <a:t>How do staff feedback and communication mechanisms enable the ongoing programme delivery and development, (e.g informal/formal dialogue about teaching, peer review of teaching, regular meetings about the programme) </a:t>
            </a:r>
            <a:endParaRPr lang="en-IE" dirty="0"/>
          </a:p>
          <a:p>
            <a:pPr marL="0" lv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What evidence might be useful?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A profile of the staff teaching on the programme including details of experience, qualifications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Examples of staff meetings, professional development, achievements and recognition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Plans and priorities for staff development, or examples of academic innovations implemented</a:t>
            </a:r>
          </a:p>
          <a:p>
            <a:pPr lvl="2">
              <a:buFont typeface="Wingdings" pitchFamily="2" charset="2"/>
              <a:buChar char="ü"/>
            </a:pPr>
            <a:endParaRPr lang="en-GB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E6982-1844-4F4A-A9A2-28B037E6ED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0270" y="691116"/>
            <a:ext cx="6670931" cy="880744"/>
          </a:xfrm>
        </p:spPr>
        <p:txBody>
          <a:bodyPr/>
          <a:lstStyle/>
          <a:p>
            <a:r>
              <a:rPr lang="en-US" dirty="0"/>
              <a:t>Programme Staff</a:t>
            </a:r>
          </a:p>
        </p:txBody>
      </p:sp>
    </p:spTree>
    <p:extLst>
      <p:ext uri="{BB962C8B-B14F-4D97-AF65-F5344CB8AC3E}">
        <p14:creationId xmlns:p14="http://schemas.microsoft.com/office/powerpoint/2010/main" val="2536098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6DFA0F-56FD-1240-9313-0988B570C4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9973" y="1095154"/>
            <a:ext cx="6671228" cy="3583172"/>
          </a:xfrm>
        </p:spPr>
        <p:txBody>
          <a:bodyPr/>
          <a:lstStyle/>
          <a:p>
            <a:pPr marL="0" indent="0">
              <a:buNone/>
            </a:pPr>
            <a:endParaRPr lang="en-GB" b="1" dirty="0"/>
          </a:p>
          <a:p>
            <a:r>
              <a:rPr lang="en-IE" dirty="0"/>
              <a:t>What </a:t>
            </a:r>
            <a:r>
              <a:rPr lang="en-IE" i="1" dirty="0"/>
              <a:t>processes </a:t>
            </a:r>
            <a:r>
              <a:rPr lang="en-IE" dirty="0"/>
              <a:t> are in place for planning, monitoring, and developing the programme? </a:t>
            </a:r>
          </a:p>
          <a:p>
            <a:r>
              <a:rPr lang="en-IE" dirty="0"/>
              <a:t>Is there an established programme team and an approach to programme management?  </a:t>
            </a:r>
          </a:p>
          <a:p>
            <a:r>
              <a:rPr lang="en-IE" dirty="0"/>
              <a:t>How frequently does it meet?</a:t>
            </a:r>
          </a:p>
          <a:p>
            <a:r>
              <a:rPr lang="en-IE" dirty="0"/>
              <a:t>How are students involved/engaged as part of the programme governance &amp; qa/qe processes? </a:t>
            </a:r>
          </a:p>
          <a:p>
            <a:r>
              <a:rPr lang="en-IE" dirty="0"/>
              <a:t>How does the programme compare itself to similar programmes elsewhere (benchmarking), or what useful benchmarking activity might help to enhance aspects of the programme further? </a:t>
            </a:r>
          </a:p>
          <a:p>
            <a:r>
              <a:rPr lang="en-IE" dirty="0"/>
              <a:t>Overall, how do the processes for programme management support qa/qe</a:t>
            </a:r>
          </a:p>
          <a:p>
            <a:pPr marL="0" lv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What evidence might be useful?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Details of the programme management structure 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Remit and responsibilities of key personnel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Reporting arrangements to the Rector, to Faculty, to Senate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Samples of action plans </a:t>
            </a:r>
          </a:p>
          <a:p>
            <a:pPr lvl="2">
              <a:buFont typeface="Wingdings" pitchFamily="2" charset="2"/>
              <a:buChar char="ü"/>
            </a:pPr>
            <a:r>
              <a:rPr lang="en-GB" sz="1200" dirty="0"/>
              <a:t>Samples of programme management agendas and follow- up activities </a:t>
            </a:r>
          </a:p>
          <a:p>
            <a:pPr lvl="2">
              <a:buFont typeface="Wingdings" pitchFamily="2" charset="2"/>
              <a:buChar char="ü"/>
            </a:pPr>
            <a:endParaRPr lang="en-GB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E6982-1844-4F4A-A9A2-28B037E6ED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00270" y="691116"/>
            <a:ext cx="6670931" cy="584791"/>
          </a:xfrm>
        </p:spPr>
        <p:txBody>
          <a:bodyPr/>
          <a:lstStyle/>
          <a:p>
            <a:r>
              <a:rPr lang="en-US" dirty="0"/>
              <a:t>Programme Governance &amp; Quality Enhancement</a:t>
            </a:r>
          </a:p>
        </p:txBody>
      </p:sp>
    </p:spTree>
    <p:extLst>
      <p:ext uri="{BB962C8B-B14F-4D97-AF65-F5344CB8AC3E}">
        <p14:creationId xmlns:p14="http://schemas.microsoft.com/office/powerpoint/2010/main" val="1146483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20CAAD-C663-4348-B3BF-D0114201C9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58391"/>
            <a:ext cx="9144001" cy="3870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E1FD3E-375B-954A-ACA7-98DA638FD0BC}"/>
              </a:ext>
            </a:extLst>
          </p:cNvPr>
          <p:cNvSpPr txBox="1"/>
          <p:nvPr/>
        </p:nvSpPr>
        <p:spPr>
          <a:xfrm>
            <a:off x="785813" y="1928813"/>
            <a:ext cx="3557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Taking the plunge and getting started!</a:t>
            </a:r>
          </a:p>
        </p:txBody>
      </p:sp>
    </p:spTree>
    <p:extLst>
      <p:ext uri="{BB962C8B-B14F-4D97-AF65-F5344CB8AC3E}">
        <p14:creationId xmlns:p14="http://schemas.microsoft.com/office/powerpoint/2010/main" val="1256645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EB3BD9-1FD3-8548-94F3-E6735080F2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800" dirty="0"/>
              <a:t>Who will take a leadership role?</a:t>
            </a:r>
          </a:p>
          <a:p>
            <a:r>
              <a:rPr lang="en-US" sz="1800" dirty="0"/>
              <a:t>What are the specific goals of your self-evaluation – state them! What is the focus of your inquiry?</a:t>
            </a:r>
          </a:p>
          <a:p>
            <a:r>
              <a:rPr lang="en-US" sz="1800" dirty="0"/>
              <a:t>How to set direction?  - SWOT analysis</a:t>
            </a:r>
          </a:p>
          <a:p>
            <a:r>
              <a:rPr lang="en-US" sz="1800" dirty="0"/>
              <a:t>How will all staff be engaged in the process of self-evaluation?</a:t>
            </a:r>
          </a:p>
          <a:p>
            <a:r>
              <a:rPr lang="en-US" sz="1800" dirty="0"/>
              <a:t>Consider what data is practical and accessible?</a:t>
            </a:r>
          </a:p>
          <a:p>
            <a:r>
              <a:rPr lang="en-US" sz="1800" dirty="0"/>
              <a:t>Consider what data  needs to be gathered because it will add value </a:t>
            </a:r>
          </a:p>
          <a:p>
            <a:r>
              <a:rPr lang="en-US" sz="1800" dirty="0"/>
              <a:t>Make a plan with milestones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3C6C2-0379-1C4D-B0F4-92C685DFCF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Some Practical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959236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EB3BD9-1FD3-8548-94F3-E6735080F2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9973" y="1572604"/>
            <a:ext cx="6671228" cy="3222680"/>
          </a:xfrm>
        </p:spPr>
        <p:txBody>
          <a:bodyPr/>
          <a:lstStyle/>
          <a:p>
            <a:endParaRPr lang="en-US" dirty="0"/>
          </a:p>
          <a:p>
            <a:r>
              <a:rPr lang="en-US" sz="1800" dirty="0"/>
              <a:t>The end-point – what does it look like?</a:t>
            </a:r>
          </a:p>
          <a:p>
            <a:r>
              <a:rPr lang="en-US" sz="1800" dirty="0"/>
              <a:t>The Programme Self-Evaluation Report: </a:t>
            </a:r>
          </a:p>
          <a:p>
            <a:pPr lvl="1"/>
            <a:r>
              <a:rPr lang="en-US" sz="1800" dirty="0"/>
              <a:t>A </a:t>
            </a:r>
            <a:r>
              <a:rPr lang="en-US" sz="1800" b="1" dirty="0"/>
              <a:t>short analytical </a:t>
            </a:r>
            <a:r>
              <a:rPr lang="en-US" sz="1800" dirty="0"/>
              <a:t>document ( 12-15 pages with Appendices) which describes and analyses the strengths and areas for further development of the programme</a:t>
            </a:r>
          </a:p>
          <a:p>
            <a:pPr lvl="1"/>
            <a:r>
              <a:rPr lang="en-US" sz="1800" b="1" dirty="0"/>
              <a:t>Details </a:t>
            </a:r>
            <a:r>
              <a:rPr lang="en-US" sz="1800" dirty="0"/>
              <a:t>the process of inquiry and evidence-based reflection</a:t>
            </a:r>
          </a:p>
          <a:p>
            <a:pPr lvl="1"/>
            <a:r>
              <a:rPr lang="en-US" sz="1800" b="1" dirty="0"/>
              <a:t>Outlines </a:t>
            </a:r>
            <a:r>
              <a:rPr lang="en-US" sz="1800" dirty="0"/>
              <a:t>the Action Plan for enhancement of the programme: e.g could include decision to regularly collect particular forms of data; to change assessment methods; improve resources; implement new teaching approaches; staff development etc.</a:t>
            </a:r>
            <a:endParaRPr lang="en-US" sz="1800" b="1" dirty="0"/>
          </a:p>
          <a:p>
            <a:pPr lvl="1"/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3C6C2-0379-1C4D-B0F4-92C685DFCF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Some Practical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87731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514338-F428-084B-B875-8DD06E02FA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7209977"/>
              </p:ext>
            </p:extLst>
          </p:nvPr>
        </p:nvGraphicFramePr>
        <p:xfrm>
          <a:off x="144378" y="1328286"/>
          <a:ext cx="8258475" cy="3298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0C272-B74A-8044-98D8-95F19DA483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379" y="625642"/>
            <a:ext cx="8258475" cy="442762"/>
          </a:xfrm>
        </p:spPr>
        <p:txBody>
          <a:bodyPr/>
          <a:lstStyle/>
          <a:p>
            <a:r>
              <a:rPr lang="en-US" dirty="0"/>
              <a:t>OUTLINE OF WORK PLAN: </a:t>
            </a:r>
            <a:r>
              <a:rPr lang="es-ES" dirty="0">
                <a:latin typeface="Franklin Gothic Book"/>
                <a:cs typeface="Franklin Gothic Book"/>
              </a:rPr>
              <a:t>4 Stage Approach to Project: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1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4B814A-8435-304E-A419-C9EFFF2C42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2044722"/>
              </p:ext>
            </p:extLst>
          </p:nvPr>
        </p:nvGraphicFramePr>
        <p:xfrm>
          <a:off x="144378" y="606393"/>
          <a:ext cx="8258475" cy="4020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157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79577A-1719-C743-AA67-062E7B42335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82625"/>
            <a:ext cx="4364038" cy="482600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Welcome &amp; Introduction</a:t>
            </a:r>
          </a:p>
        </p:txBody>
      </p:sp>
      <p:pic>
        <p:nvPicPr>
          <p:cNvPr id="5" name="Picture 4" descr="Curriculum reform is a journey&#10;">
            <a:extLst>
              <a:ext uri="{FF2B5EF4-FFF2-40B4-BE49-F238E27FC236}">
                <a16:creationId xmlns:a16="http://schemas.microsoft.com/office/drawing/2014/main" id="{3E85ACF6-C420-DB4E-83AD-F80180ED4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5225"/>
            <a:ext cx="9144000" cy="33639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FAF0F2-457F-1D40-B9AD-9E857A7933BD}"/>
              </a:ext>
            </a:extLst>
          </p:cNvPr>
          <p:cNvSpPr txBox="1"/>
          <p:nvPr/>
        </p:nvSpPr>
        <p:spPr>
          <a:xfrm>
            <a:off x="1128714" y="1343025"/>
            <a:ext cx="67294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The journey, Not the destination matters</a:t>
            </a:r>
          </a:p>
          <a:p>
            <a:r>
              <a:rPr lang="en-US" dirty="0">
                <a:solidFill>
                  <a:schemeClr val="bg1"/>
                </a:solidFill>
              </a:rPr>
              <a:t>T.S Eliot</a:t>
            </a:r>
          </a:p>
        </p:txBody>
      </p:sp>
    </p:spTree>
    <p:extLst>
      <p:ext uri="{BB962C8B-B14F-4D97-AF65-F5344CB8AC3E}">
        <p14:creationId xmlns:p14="http://schemas.microsoft.com/office/powerpoint/2010/main" val="2561673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C6C7F0-309E-D743-88B9-1417017E7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26" y="647359"/>
            <a:ext cx="7660888" cy="3546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B261B-FEAB-0944-A9D1-7C5AFC3078C2}"/>
              </a:ext>
            </a:extLst>
          </p:cNvPr>
          <p:cNvSpPr txBox="1"/>
          <p:nvPr/>
        </p:nvSpPr>
        <p:spPr>
          <a:xfrm>
            <a:off x="1552353" y="4193833"/>
            <a:ext cx="4774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Elizabeth Noonan</a:t>
            </a:r>
          </a:p>
          <a:p>
            <a:r>
              <a:rPr lang="en-GB" dirty="0"/>
              <a:t>University College Cork</a:t>
            </a:r>
          </a:p>
          <a:p>
            <a:r>
              <a:rPr lang="en-GB" dirty="0">
                <a:hlinkClick r:id="rId4"/>
              </a:rPr>
              <a:t>Elizabeth.Noonan@ucc.ie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839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EAB5A0-5E98-E44A-A12A-BED8640830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137" y="1068404"/>
            <a:ext cx="4859889" cy="3475959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Explain programme self-evaluation simply as a </a:t>
            </a:r>
            <a:r>
              <a:rPr lang="en-US" sz="2400" b="1" dirty="0"/>
              <a:t>reflective</a:t>
            </a:r>
            <a:r>
              <a:rPr lang="en-US" sz="2400" dirty="0"/>
              <a:t> process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Outline process of gathering and considering relevant evidence for </a:t>
            </a:r>
            <a:r>
              <a:rPr lang="en-US" sz="2400" b="1" dirty="0"/>
              <a:t>reflection in action </a:t>
            </a:r>
            <a:r>
              <a:rPr lang="en-US" sz="2400" dirty="0"/>
              <a:t>and </a:t>
            </a:r>
            <a:r>
              <a:rPr lang="en-US" sz="2400" b="1" dirty="0"/>
              <a:t>reflection on action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Connect this module the the next stages of WP 5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79577A-1719-C743-AA67-062E7B4233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7914" y="683394"/>
            <a:ext cx="4365112" cy="481263"/>
          </a:xfrm>
        </p:spPr>
        <p:txBody>
          <a:bodyPr/>
          <a:lstStyle/>
          <a:p>
            <a:r>
              <a:rPr lang="en-US" sz="2400" dirty="0"/>
              <a:t>AIMS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68D82497-0081-5544-84D6-9F68B4F07D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71627" y="875899"/>
            <a:ext cx="2729512" cy="36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6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EAB5A0-5E98-E44A-A12A-BED8640830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53" y="1472665"/>
            <a:ext cx="5196773" cy="307169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400" b="1" dirty="0"/>
              <a:t>Critical understanding </a:t>
            </a:r>
            <a:r>
              <a:rPr lang="en-US" sz="2400" dirty="0"/>
              <a:t>of the purposes of programme self-evaluation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Identify and plan </a:t>
            </a:r>
            <a:r>
              <a:rPr lang="en-US" sz="2400" dirty="0"/>
              <a:t>for self-evaluation of your chosen programme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Appreciate </a:t>
            </a:r>
            <a:r>
              <a:rPr lang="en-US" sz="2400" dirty="0"/>
              <a:t>the practical steps involved in managing and coordinating a process with your colleagues</a:t>
            </a:r>
            <a:endParaRPr lang="en-US" sz="24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79577A-1719-C743-AA67-062E7B4233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137" y="683394"/>
            <a:ext cx="4859889" cy="481263"/>
          </a:xfrm>
        </p:spPr>
        <p:txBody>
          <a:bodyPr/>
          <a:lstStyle/>
          <a:p>
            <a:r>
              <a:rPr lang="en-US" sz="2400" dirty="0"/>
              <a:t>Intended Outcomes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68D82497-0081-5544-84D6-9F68B4F07D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71627" y="875899"/>
            <a:ext cx="2729512" cy="36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17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EAB5A0-5E98-E44A-A12A-BED8640830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53" y="1443038"/>
            <a:ext cx="5196773" cy="31013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Primary purpose a systematic examination of how well a programme is operating in terms of its intended purpose and outcomes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goal of self-evaluation:</a:t>
            </a:r>
            <a:endParaRPr lang="en-US" sz="1800" dirty="0"/>
          </a:p>
          <a:p>
            <a:pPr lvl="0"/>
            <a:r>
              <a:rPr lang="en-IE" dirty="0"/>
              <a:t>	What are we doing, why, how and how well on the programme?</a:t>
            </a:r>
            <a:endParaRPr lang="en-IE" sz="1400" dirty="0"/>
          </a:p>
          <a:p>
            <a:pPr lvl="0"/>
            <a:r>
              <a:rPr lang="en-IE" dirty="0"/>
              <a:t>	What is the quality of the programme (e.g. content, student learning 	experience?</a:t>
            </a:r>
            <a:endParaRPr lang="en-IE" sz="1400" dirty="0"/>
          </a:p>
          <a:p>
            <a:pPr lvl="0"/>
            <a:r>
              <a:rPr lang="en-IE" dirty="0"/>
              <a:t>	How do we know?</a:t>
            </a:r>
            <a:endParaRPr lang="en-IE" sz="1400" dirty="0"/>
          </a:p>
          <a:p>
            <a:pPr lvl="0"/>
            <a:r>
              <a:rPr lang="en-IE" dirty="0"/>
              <a:t>	How can the programme be enhanced and sustained?</a:t>
            </a:r>
            <a:endParaRPr lang="en-IE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Who is the self?  Self-reflection and self-reflective practitioners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79577A-1719-C743-AA67-062E7B4233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137" y="683394"/>
            <a:ext cx="4859889" cy="759644"/>
          </a:xfrm>
        </p:spPr>
        <p:txBody>
          <a:bodyPr/>
          <a:lstStyle/>
          <a:p>
            <a:r>
              <a:rPr lang="en-US" sz="2400" dirty="0"/>
              <a:t>Purposes of Programme Self-Evaluation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68D82497-0081-5544-84D6-9F68B4F07D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71627" y="875899"/>
            <a:ext cx="2729512" cy="36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08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EAB5A0-5E98-E44A-A12A-BED8640830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166591"/>
            <a:ext cx="5196773" cy="3101324"/>
          </a:xfrm>
        </p:spPr>
        <p:txBody>
          <a:bodyPr/>
          <a:lstStyle/>
          <a:p>
            <a:pPr marL="1028700" lvl="1">
              <a:buFont typeface="Arial" panose="020B0604020202020204" pitchFamily="34" charset="0"/>
              <a:buChar char="•"/>
            </a:pPr>
            <a:r>
              <a:rPr lang="en-US" sz="1800" dirty="0"/>
              <a:t>An inquiry approach into </a:t>
            </a:r>
            <a:r>
              <a:rPr lang="en-US" sz="1800" b="1" dirty="0"/>
              <a:t>professional</a:t>
            </a:r>
            <a:r>
              <a:rPr lang="en-US" sz="1800" dirty="0"/>
              <a:t> practice of all the activities related to the design, delivery and operation of the programme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Evidence- base – how do you know? What data will help to illustrate what is going on?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Analysis of data to see what patterns emerge – reflection on necessary actions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88307E-B8BC-8A4F-B37C-F96F22E4BAC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183FB7-72FC-2749-814B-FA21F8332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09" y="532262"/>
            <a:ext cx="2968576" cy="4369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2AE307-C6FC-A442-B21C-F70BBF592D0E}"/>
              </a:ext>
            </a:extLst>
          </p:cNvPr>
          <p:cNvSpPr txBox="1"/>
          <p:nvPr/>
        </p:nvSpPr>
        <p:spPr>
          <a:xfrm>
            <a:off x="839972" y="731279"/>
            <a:ext cx="416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key is professional inquiry</a:t>
            </a:r>
          </a:p>
        </p:txBody>
      </p:sp>
    </p:spTree>
    <p:extLst>
      <p:ext uri="{BB962C8B-B14F-4D97-AF65-F5344CB8AC3E}">
        <p14:creationId xmlns:p14="http://schemas.microsoft.com/office/powerpoint/2010/main" val="3025617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9EAB5A0-5E98-E44A-A12A-BED8640830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53" y="1443037"/>
            <a:ext cx="5196773" cy="3253653"/>
          </a:xfrm>
        </p:spPr>
        <p:txBody>
          <a:bodyPr/>
          <a:lstStyle/>
          <a:p>
            <a:pPr marL="285750">
              <a:buFont typeface="Arial" panose="020B0604020202020204" pitchFamily="34" charset="0"/>
              <a:buChar char="•"/>
            </a:pPr>
            <a:r>
              <a:rPr lang="en-US" sz="1600" dirty="0"/>
              <a:t>Assurance – how effectively are the key quality assurance processes which support the programme working?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dirty="0"/>
              <a:t>Quality enhancement  - what good practices are already in place, can be built upon can be shared within and wider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dirty="0"/>
              <a:t>Action planning what priority actions does the team of staff responsible for the programme want to take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dirty="0"/>
              <a:t>All of the above documented in report which allows on-going monitoring year on year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sz="1600" dirty="0"/>
              <a:t>Holistic exercise in providing confidence to  students, employers, parents, stakeholders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79577A-1719-C743-AA67-062E7B4233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137" y="683394"/>
            <a:ext cx="4859889" cy="759644"/>
          </a:xfrm>
        </p:spPr>
        <p:txBody>
          <a:bodyPr/>
          <a:lstStyle/>
          <a:p>
            <a:r>
              <a:rPr lang="en-US" sz="2400" dirty="0"/>
              <a:t>Programme self-evaluation as part of the quality cycle</a:t>
            </a: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68D82497-0081-5544-84D6-9F68B4F07DB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71627" y="875899"/>
            <a:ext cx="2729512" cy="366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95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Users\ENoonan.NF\Temporary Internet Files\Content.Outlook\VT4ZAVPW\IMG_0767.JPG">
            <a:extLst>
              <a:ext uri="{FF2B5EF4-FFF2-40B4-BE49-F238E27FC236}">
                <a16:creationId xmlns:a16="http://schemas.microsoft.com/office/drawing/2014/main" id="{16294ED6-1043-F440-BB55-8C96DA2C4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" t="4024" b="6690"/>
          <a:stretch/>
        </p:blipFill>
        <p:spPr bwMode="auto">
          <a:xfrm>
            <a:off x="0" y="660400"/>
            <a:ext cx="91440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26726-512A-8848-9714-F6035FDBAE2F}"/>
              </a:ext>
            </a:extLst>
          </p:cNvPr>
          <p:cNvSpPr txBox="1"/>
          <p:nvPr/>
        </p:nvSpPr>
        <p:spPr>
          <a:xfrm>
            <a:off x="0" y="660400"/>
            <a:ext cx="492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great University has a dual function, to teach and to think</a:t>
            </a:r>
          </a:p>
          <a:p>
            <a:r>
              <a:rPr lang="en-US" dirty="0">
                <a:solidFill>
                  <a:schemeClr val="bg1"/>
                </a:solidFill>
              </a:rPr>
              <a:t>Sir William Osler</a:t>
            </a:r>
          </a:p>
        </p:txBody>
      </p:sp>
    </p:spTree>
    <p:extLst>
      <p:ext uri="{BB962C8B-B14F-4D97-AF65-F5344CB8AC3E}">
        <p14:creationId xmlns:p14="http://schemas.microsoft.com/office/powerpoint/2010/main" val="2507241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6D1651-25A8-8F4F-91D5-556A7295C7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2400" dirty="0"/>
              <a:t>The process of </a:t>
            </a:r>
            <a:r>
              <a:rPr lang="en-GB" sz="2400" b="1" dirty="0"/>
              <a:t>inquiry and reflection </a:t>
            </a:r>
            <a:r>
              <a:rPr lang="en-GB" sz="2400" dirty="0"/>
              <a:t>includes description and analysis of: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Programme Description and Programme Outcomes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Learners and Learning Experience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Teaching and learning, including the impact of research/scholarship on teaching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Programme Staff </a:t>
            </a:r>
            <a:endParaRPr lang="en-IE" sz="2000" i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/>
              <a:t>Programme Governance &amp; Quality Enhancement</a:t>
            </a:r>
            <a:endParaRPr lang="en-IE" sz="2000" dirty="0"/>
          </a:p>
          <a:p>
            <a:endParaRPr lang="en-IE" b="1" i="1" dirty="0"/>
          </a:p>
          <a:p>
            <a:endParaRPr lang="en-IE" b="1" i="1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D04A2-956D-BA40-A289-F56A7B6D75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Main Stages of Programme Self-Evaluation: </a:t>
            </a:r>
          </a:p>
        </p:txBody>
      </p:sp>
    </p:spTree>
    <p:extLst>
      <p:ext uri="{BB962C8B-B14F-4D97-AF65-F5344CB8AC3E}">
        <p14:creationId xmlns:p14="http://schemas.microsoft.com/office/powerpoint/2010/main" val="2705528521"/>
      </p:ext>
    </p:extLst>
  </p:cSld>
  <p:clrMapOvr>
    <a:masterClrMapping/>
  </p:clrMapOvr>
</p:sld>
</file>

<file path=ppt/theme/theme1.xml><?xml version="1.0" encoding="utf-8"?>
<a:theme xmlns:a="http://schemas.openxmlformats.org/drawingml/2006/main" name="BARBA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15798</TotalTime>
  <Words>1230</Words>
  <Application>Microsoft Macintosh PowerPoint</Application>
  <PresentationFormat>On-screen Show (16:9)</PresentationFormat>
  <Paragraphs>142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Franklin Gothic Book</vt:lpstr>
      <vt:lpstr>Lato Light</vt:lpstr>
      <vt:lpstr>Wingdings</vt:lpstr>
      <vt:lpstr>BARBARA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MARISA</dc:creator>
  <cp:keywords/>
  <dc:description/>
  <cp:lastModifiedBy>Noonan, Elizabeth (Quality Enhancement Unit)</cp:lastModifiedBy>
  <cp:revision>440</cp:revision>
  <cp:lastPrinted>2017-04-27T17:45:50Z</cp:lastPrinted>
  <dcterms:created xsi:type="dcterms:W3CDTF">2017-04-20T23:55:32Z</dcterms:created>
  <dcterms:modified xsi:type="dcterms:W3CDTF">2020-07-22T22:38:52Z</dcterms:modified>
  <cp:category/>
</cp:coreProperties>
</file>